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7" r:id="rId5"/>
  </p:sldMasterIdLst>
  <p:notesMasterIdLst>
    <p:notesMasterId r:id="rId30"/>
  </p:notesMasterIdLst>
  <p:sldIdLst>
    <p:sldId id="271" r:id="rId6"/>
    <p:sldId id="410" r:id="rId7"/>
    <p:sldId id="411" r:id="rId8"/>
    <p:sldId id="412" r:id="rId9"/>
    <p:sldId id="413" r:id="rId10"/>
    <p:sldId id="414" r:id="rId11"/>
    <p:sldId id="415" r:id="rId12"/>
    <p:sldId id="416" r:id="rId13"/>
    <p:sldId id="417" r:id="rId14"/>
    <p:sldId id="418" r:id="rId15"/>
    <p:sldId id="419" r:id="rId16"/>
    <p:sldId id="420" r:id="rId17"/>
    <p:sldId id="421" r:id="rId18"/>
    <p:sldId id="422" r:id="rId19"/>
    <p:sldId id="423" r:id="rId20"/>
    <p:sldId id="424" r:id="rId21"/>
    <p:sldId id="425" r:id="rId22"/>
    <p:sldId id="426" r:id="rId23"/>
    <p:sldId id="427" r:id="rId24"/>
    <p:sldId id="428" r:id="rId25"/>
    <p:sldId id="429" r:id="rId26"/>
    <p:sldId id="430" r:id="rId27"/>
    <p:sldId id="431" r:id="rId28"/>
    <p:sldId id="432" r:id="rId2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9" userDrawn="1">
          <p15:clr>
            <a:srgbClr val="A4A3A4"/>
          </p15:clr>
        </p15:guide>
        <p15:guide id="2" pos="31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84489" autoAdjust="0"/>
  </p:normalViewPr>
  <p:slideViewPr>
    <p:cSldViewPr snapToGrid="0" showGuides="1">
      <p:cViewPr varScale="1">
        <p:scale>
          <a:sx n="70" d="100"/>
          <a:sy n="70" d="100"/>
        </p:scale>
        <p:origin x="1158" y="48"/>
      </p:cViewPr>
      <p:guideLst>
        <p:guide orient="horz" pos="2409"/>
        <p:guide pos="3165"/>
      </p:guideLst>
    </p:cSldViewPr>
  </p:slideViewPr>
  <p:outlineViewPr>
    <p:cViewPr>
      <p:scale>
        <a:sx n="33" d="100"/>
        <a:sy n="33" d="100"/>
      </p:scale>
      <p:origin x="0" y="-138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311AF-8457-4785-B190-D31CD4FDE7A1}" type="datetimeFigureOut">
              <a:rPr lang="en-GB" smtClean="0"/>
              <a:t>11/09/2019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41FB06-1D9B-4317-BE37-4218AB785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055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21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8519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4325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17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757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4003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8931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3515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1102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69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65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7924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21635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4312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2048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645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222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251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1745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33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6985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8517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41FB06-1D9B-4317-BE37-4218AB7856F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60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4617" y="104674"/>
            <a:ext cx="958007" cy="958007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8046053" y="6520171"/>
            <a:ext cx="24751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© White</a:t>
            </a:r>
            <a:r>
              <a:rPr lang="en-GB" sz="1200" baseline="0" dirty="0" smtClean="0"/>
              <a:t> Rose Maths 2019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31794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391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81941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12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119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-1" y="0"/>
            <a:ext cx="9906001" cy="1695450"/>
          </a:xfrm>
          <a:prstGeom prst="rect">
            <a:avLst/>
          </a:prstGeom>
          <a:solidFill>
            <a:srgbClr val="00929F">
              <a:alpha val="1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8" name="Freeform: Shape 24"/>
          <p:cNvSpPr/>
          <p:nvPr userDrawn="1"/>
        </p:nvSpPr>
        <p:spPr>
          <a:xfrm>
            <a:off x="-495301" y="1163488"/>
            <a:ext cx="10896600" cy="695325"/>
          </a:xfrm>
          <a:custGeom>
            <a:avLst/>
            <a:gdLst>
              <a:gd name="connsiteX0" fmla="*/ 0 w 10536072"/>
              <a:gd name="connsiteY0" fmla="*/ 122830 h 648269"/>
              <a:gd name="connsiteX1" fmla="*/ 10536072 w 10536072"/>
              <a:gd name="connsiteY1" fmla="*/ 0 h 648269"/>
              <a:gd name="connsiteX2" fmla="*/ 10522424 w 10536072"/>
              <a:gd name="connsiteY2" fmla="*/ 580030 h 648269"/>
              <a:gd name="connsiteX3" fmla="*/ 6824 w 10536072"/>
              <a:gd name="connsiteY3" fmla="*/ 648269 h 648269"/>
              <a:gd name="connsiteX4" fmla="*/ 0 w 10536072"/>
              <a:gd name="connsiteY4" fmla="*/ 122830 h 648269"/>
              <a:gd name="connsiteX0" fmla="*/ 88752 w 10529289"/>
              <a:gd name="connsiteY0" fmla="*/ 107912 h 648269"/>
              <a:gd name="connsiteX1" fmla="*/ 10529289 w 10529289"/>
              <a:gd name="connsiteY1" fmla="*/ 0 h 648269"/>
              <a:gd name="connsiteX2" fmla="*/ 10515641 w 10529289"/>
              <a:gd name="connsiteY2" fmla="*/ 580030 h 648269"/>
              <a:gd name="connsiteX3" fmla="*/ 41 w 10529289"/>
              <a:gd name="connsiteY3" fmla="*/ 648269 h 648269"/>
              <a:gd name="connsiteX4" fmla="*/ 88752 w 10529289"/>
              <a:gd name="connsiteY4" fmla="*/ 107912 h 648269"/>
              <a:gd name="connsiteX0" fmla="*/ 88752 w 10529289"/>
              <a:gd name="connsiteY0" fmla="*/ 70619 h 648269"/>
              <a:gd name="connsiteX1" fmla="*/ 10529289 w 10529289"/>
              <a:gd name="connsiteY1" fmla="*/ 0 h 648269"/>
              <a:gd name="connsiteX2" fmla="*/ 10515641 w 10529289"/>
              <a:gd name="connsiteY2" fmla="*/ 580030 h 648269"/>
              <a:gd name="connsiteX3" fmla="*/ 41 w 10529289"/>
              <a:gd name="connsiteY3" fmla="*/ 648269 h 648269"/>
              <a:gd name="connsiteX4" fmla="*/ 88752 w 10529289"/>
              <a:gd name="connsiteY4" fmla="*/ 70619 h 648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29289" h="648269">
                <a:moveTo>
                  <a:pt x="88752" y="70619"/>
                </a:moveTo>
                <a:lnTo>
                  <a:pt x="10529289" y="0"/>
                </a:lnTo>
                <a:lnTo>
                  <a:pt x="10515641" y="580030"/>
                </a:lnTo>
                <a:lnTo>
                  <a:pt x="41" y="648269"/>
                </a:lnTo>
                <a:cubicBezTo>
                  <a:pt x="-2234" y="473123"/>
                  <a:pt x="91027" y="245765"/>
                  <a:pt x="88752" y="70619"/>
                </a:cubicBezTo>
                <a:close/>
              </a:path>
            </a:pathLst>
          </a:custGeom>
          <a:solidFill>
            <a:srgbClr val="1D3A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9" name="Freeform: Shape 23"/>
          <p:cNvSpPr/>
          <p:nvPr userDrawn="1"/>
        </p:nvSpPr>
        <p:spPr>
          <a:xfrm>
            <a:off x="-495301" y="642767"/>
            <a:ext cx="5587365" cy="722630"/>
          </a:xfrm>
          <a:custGeom>
            <a:avLst/>
            <a:gdLst>
              <a:gd name="connsiteX0" fmla="*/ 27296 w 4189863"/>
              <a:gd name="connsiteY0" fmla="*/ 47767 h 689212"/>
              <a:gd name="connsiteX1" fmla="*/ 4060209 w 4189863"/>
              <a:gd name="connsiteY1" fmla="*/ 0 h 689212"/>
              <a:gd name="connsiteX2" fmla="*/ 4189863 w 4189863"/>
              <a:gd name="connsiteY2" fmla="*/ 689212 h 689212"/>
              <a:gd name="connsiteX3" fmla="*/ 0 w 4189863"/>
              <a:gd name="connsiteY3" fmla="*/ 627797 h 689212"/>
              <a:gd name="connsiteX4" fmla="*/ 27296 w 4189863"/>
              <a:gd name="connsiteY4" fmla="*/ 47767 h 68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89863" h="689212">
                <a:moveTo>
                  <a:pt x="27296" y="47767"/>
                </a:moveTo>
                <a:lnTo>
                  <a:pt x="4060209" y="0"/>
                </a:lnTo>
                <a:lnTo>
                  <a:pt x="4189863" y="689212"/>
                </a:lnTo>
                <a:lnTo>
                  <a:pt x="0" y="627797"/>
                </a:lnTo>
                <a:lnTo>
                  <a:pt x="27296" y="47767"/>
                </a:lnTo>
                <a:close/>
              </a:path>
            </a:pathLst>
          </a:custGeom>
          <a:solidFill>
            <a:srgbClr val="009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 userDrawn="1">
            <p:extLst/>
          </p:nvPr>
        </p:nvGraphicFramePr>
        <p:xfrm>
          <a:off x="234324" y="1967040"/>
          <a:ext cx="4621012" cy="4589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01304">
                  <a:extLst>
                    <a:ext uri="{9D8B030D-6E8A-4147-A177-3AD203B41FA5}">
                      <a16:colId xmlns:a16="http://schemas.microsoft.com/office/drawing/2014/main" val="989632053"/>
                    </a:ext>
                  </a:extLst>
                </a:gridCol>
                <a:gridCol w="1519708">
                  <a:extLst>
                    <a:ext uri="{9D8B030D-6E8A-4147-A177-3AD203B41FA5}">
                      <a16:colId xmlns:a16="http://schemas.microsoft.com/office/drawing/2014/main" val="1592275581"/>
                    </a:ext>
                  </a:extLst>
                </a:gridCol>
              </a:tblGrid>
              <a:tr h="45894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29F">
                        <a:alpha val="784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467227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 userDrawn="1"/>
        </p:nvSpPr>
        <p:spPr>
          <a:xfrm>
            <a:off x="169929" y="1311240"/>
            <a:ext cx="4054636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solidFill>
                  <a:srgbClr val="FFFFFF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Reasoning and Problem Solving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/>
          </p:nvPr>
        </p:nvGraphicFramePr>
        <p:xfrm>
          <a:off x="5092064" y="1967040"/>
          <a:ext cx="4621012" cy="4589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01304">
                  <a:extLst>
                    <a:ext uri="{9D8B030D-6E8A-4147-A177-3AD203B41FA5}">
                      <a16:colId xmlns:a16="http://schemas.microsoft.com/office/drawing/2014/main" val="989632053"/>
                    </a:ext>
                  </a:extLst>
                </a:gridCol>
                <a:gridCol w="1519708">
                  <a:extLst>
                    <a:ext uri="{9D8B030D-6E8A-4147-A177-3AD203B41FA5}">
                      <a16:colId xmlns:a16="http://schemas.microsoft.com/office/drawing/2014/main" val="1592275581"/>
                    </a:ext>
                  </a:extLst>
                </a:gridCol>
              </a:tblGrid>
              <a:tr h="458941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29F">
                        <a:alpha val="784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467227"/>
                  </a:ext>
                </a:extLst>
              </a:tr>
            </a:tbl>
          </a:graphicData>
        </a:graphic>
      </p:graphicFrame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32042" y="6520171"/>
            <a:ext cx="469212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2">
                    <a:lumMod val="75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fld id="{48BAC8EC-B437-49E7-9790-CFA1DD0E61B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85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1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7.png"/><Relationship Id="rId18" Type="http://schemas.openxmlformats.org/officeDocument/2006/relationships/image" Target="../media/image47.png"/><Relationship Id="rId3" Type="http://schemas.openxmlformats.org/officeDocument/2006/relationships/image" Target="../media/image44.png"/><Relationship Id="rId21" Type="http://schemas.openxmlformats.org/officeDocument/2006/relationships/image" Target="../media/image50.png"/><Relationship Id="rId7" Type="http://schemas.openxmlformats.org/officeDocument/2006/relationships/image" Target="../media/image24.png"/><Relationship Id="rId12" Type="http://schemas.openxmlformats.org/officeDocument/2006/relationships/image" Target="../media/image15.png"/><Relationship Id="rId17" Type="http://schemas.openxmlformats.org/officeDocument/2006/relationships/image" Target="../media/image46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45.png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26.png"/><Relationship Id="rId5" Type="http://schemas.openxmlformats.org/officeDocument/2006/relationships/image" Target="../media/image23.png"/><Relationship Id="rId15" Type="http://schemas.openxmlformats.org/officeDocument/2006/relationships/image" Target="../media/image28.png"/><Relationship Id="rId10" Type="http://schemas.openxmlformats.org/officeDocument/2006/relationships/image" Target="../media/image14.png"/><Relationship Id="rId19" Type="http://schemas.openxmlformats.org/officeDocument/2006/relationships/image" Target="../media/image48.png"/><Relationship Id="rId4" Type="http://schemas.openxmlformats.org/officeDocument/2006/relationships/image" Target="../media/image11.png"/><Relationship Id="rId9" Type="http://schemas.openxmlformats.org/officeDocument/2006/relationships/image" Target="../media/image25.png"/><Relationship Id="rId14" Type="http://schemas.openxmlformats.org/officeDocument/2006/relationships/image" Target="../media/image16.png"/><Relationship Id="rId22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7.png"/><Relationship Id="rId3" Type="http://schemas.openxmlformats.org/officeDocument/2006/relationships/image" Target="../media/image300.png"/><Relationship Id="rId7" Type="http://schemas.openxmlformats.org/officeDocument/2006/relationships/image" Target="../media/image24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26.png"/><Relationship Id="rId5" Type="http://schemas.openxmlformats.org/officeDocument/2006/relationships/image" Target="../media/image23.png"/><Relationship Id="rId15" Type="http://schemas.openxmlformats.org/officeDocument/2006/relationships/image" Target="../media/image28.png"/><Relationship Id="rId10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openxmlformats.org/officeDocument/2006/relationships/image" Target="../media/image25.png"/><Relationship Id="rId1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6.png"/><Relationship Id="rId18" Type="http://schemas.openxmlformats.org/officeDocument/2006/relationships/image" Target="../media/image18.pn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12" Type="http://schemas.openxmlformats.org/officeDocument/2006/relationships/image" Target="../media/image27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15.png"/><Relationship Id="rId5" Type="http://schemas.openxmlformats.org/officeDocument/2006/relationships/image" Target="../media/image12.png"/><Relationship Id="rId15" Type="http://schemas.openxmlformats.org/officeDocument/2006/relationships/image" Target="../media/image52.png"/><Relationship Id="rId10" Type="http://schemas.openxmlformats.org/officeDocument/2006/relationships/image" Target="../media/image26.png"/><Relationship Id="rId19" Type="http://schemas.openxmlformats.org/officeDocument/2006/relationships/image" Target="../media/image53.png"/><Relationship Id="rId4" Type="http://schemas.openxmlformats.org/officeDocument/2006/relationships/image" Target="../media/image23.png"/><Relationship Id="rId9" Type="http://schemas.openxmlformats.org/officeDocument/2006/relationships/image" Target="../media/image14.png"/><Relationship Id="rId1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54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6.png"/><Relationship Id="rId5" Type="http://schemas.openxmlformats.org/officeDocument/2006/relationships/image" Target="../media/image23.png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6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60.png"/><Relationship Id="rId10" Type="http://schemas.openxmlformats.org/officeDocument/2006/relationships/image" Target="../media/image15.png"/><Relationship Id="rId4" Type="http://schemas.openxmlformats.org/officeDocument/2006/relationships/image" Target="../media/image59.png"/><Relationship Id="rId9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23.png"/><Relationship Id="rId9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15.png"/><Relationship Id="rId3" Type="http://schemas.openxmlformats.org/officeDocument/2006/relationships/image" Target="../media/image61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png"/><Relationship Id="rId11" Type="http://schemas.openxmlformats.org/officeDocument/2006/relationships/image" Target="../media/image13.png"/><Relationship Id="rId5" Type="http://schemas.openxmlformats.org/officeDocument/2006/relationships/image" Target="../media/image63.png"/><Relationship Id="rId10" Type="http://schemas.openxmlformats.org/officeDocument/2006/relationships/image" Target="../media/image24.png"/><Relationship Id="rId4" Type="http://schemas.openxmlformats.org/officeDocument/2006/relationships/image" Target="../media/image62.png"/><Relationship Id="rId9" Type="http://schemas.openxmlformats.org/officeDocument/2006/relationships/image" Target="../media/image12.png"/><Relationship Id="rId1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36.png"/><Relationship Id="rId7" Type="http://schemas.openxmlformats.org/officeDocument/2006/relationships/image" Target="../media/image24.png"/><Relationship Id="rId12" Type="http://schemas.openxmlformats.org/officeDocument/2006/relationships/image" Target="../media/image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6.png"/><Relationship Id="rId5" Type="http://schemas.openxmlformats.org/officeDocument/2006/relationships/image" Target="../media/image23.png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image" Target="../media/image14.png"/><Relationship Id="rId1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65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7" Type="http://schemas.openxmlformats.org/officeDocument/2006/relationships/image" Target="../media/image18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14.png"/><Relationship Id="rId5" Type="http://schemas.openxmlformats.org/officeDocument/2006/relationships/image" Target="../media/image21.png"/><Relationship Id="rId10" Type="http://schemas.openxmlformats.org/officeDocument/2006/relationships/image" Target="../media/image13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26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14.png"/><Relationship Id="rId17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25.png"/><Relationship Id="rId5" Type="http://schemas.openxmlformats.org/officeDocument/2006/relationships/image" Target="../media/image22.png"/><Relationship Id="rId15" Type="http://schemas.openxmlformats.org/officeDocument/2006/relationships/image" Target="../media/image27.png"/><Relationship Id="rId10" Type="http://schemas.openxmlformats.org/officeDocument/2006/relationships/image" Target="../media/image13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15.png"/><Relationship Id="rId5" Type="http://schemas.openxmlformats.org/officeDocument/2006/relationships/image" Target="../media/image12.png"/><Relationship Id="rId10" Type="http://schemas.openxmlformats.org/officeDocument/2006/relationships/image" Target="../media/image26.png"/><Relationship Id="rId4" Type="http://schemas.openxmlformats.org/officeDocument/2006/relationships/image" Target="../media/image23.png"/><Relationship Id="rId9" Type="http://schemas.openxmlformats.org/officeDocument/2006/relationships/image" Target="../media/image14.png"/><Relationship Id="rId1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7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11" Type="http://schemas.openxmlformats.org/officeDocument/2006/relationships/image" Target="../media/image6.png"/><Relationship Id="rId5" Type="http://schemas.openxmlformats.org/officeDocument/2006/relationships/image" Target="../media/image31.png"/><Relationship Id="rId15" Type="http://schemas.openxmlformats.org/officeDocument/2006/relationships/image" Target="../media/image17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14.png"/><Relationship Id="rId18" Type="http://schemas.openxmlformats.org/officeDocument/2006/relationships/image" Target="../media/image28.png"/><Relationship Id="rId3" Type="http://schemas.openxmlformats.org/officeDocument/2006/relationships/image" Target="../media/image39.png"/><Relationship Id="rId7" Type="http://schemas.openxmlformats.org/officeDocument/2006/relationships/image" Target="../media/image11.png"/><Relationship Id="rId12" Type="http://schemas.openxmlformats.org/officeDocument/2006/relationships/image" Target="../media/image25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11" Type="http://schemas.openxmlformats.org/officeDocument/2006/relationships/image" Target="../media/image13.png"/><Relationship Id="rId5" Type="http://schemas.openxmlformats.org/officeDocument/2006/relationships/image" Target="../media/image41.png"/><Relationship Id="rId15" Type="http://schemas.openxmlformats.org/officeDocument/2006/relationships/image" Target="../media/image15.png"/><Relationship Id="rId10" Type="http://schemas.openxmlformats.org/officeDocument/2006/relationships/image" Target="../media/image24.png"/><Relationship Id="rId4" Type="http://schemas.openxmlformats.org/officeDocument/2006/relationships/image" Target="../media/image40.png"/><Relationship Id="rId9" Type="http://schemas.openxmlformats.org/officeDocument/2006/relationships/image" Target="../media/image12.png"/><Relationship Id="rId1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88" t="20592" r="19588" b="20728"/>
          <a:stretch/>
        </p:blipFill>
        <p:spPr bwMode="auto">
          <a:xfrm>
            <a:off x="-21601" y="1"/>
            <a:ext cx="99276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6028"/>
          <a:stretch/>
        </p:blipFill>
        <p:spPr>
          <a:xfrm>
            <a:off x="-21642" y="507002"/>
            <a:ext cx="9393978" cy="591972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l="24625"/>
          <a:stretch/>
        </p:blipFill>
        <p:spPr>
          <a:xfrm>
            <a:off x="815048" y="2516983"/>
            <a:ext cx="8105482" cy="1799955"/>
          </a:xfrm>
          <a:prstGeom prst="rect">
            <a:avLst/>
          </a:prstGeom>
        </p:spPr>
      </p:pic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2723914" y="2563703"/>
            <a:ext cx="3930163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Year </a:t>
            </a:r>
            <a:r>
              <a:rPr lang="en-GB" altLang="en-US" sz="2400" noProof="0" dirty="0">
                <a:solidFill>
                  <a:srgbClr val="FFFFFF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en-GB" alt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GB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Autumn - Block 3</a:t>
            </a:r>
            <a:endParaRPr kumimoji="0" lang="en-GB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2812876" y="3250185"/>
            <a:ext cx="5955522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4400" dirty="0" smtClean="0">
                <a:solidFill>
                  <a:srgbClr val="FFFFFF"/>
                </a:solidFill>
                <a:latin typeface="Gill Sans MT" panose="020B0502020104020203" pitchFamily="34" charset="0"/>
                <a:cs typeface="Times New Roman" panose="02020603050405020304" pitchFamily="18" charset="0"/>
              </a:rPr>
              <a:t>Money </a:t>
            </a:r>
            <a:endParaRPr kumimoji="0" lang="en-GB" altLang="en-US" sz="4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76" y="2105876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64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3018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the money to fill the purses.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can only use each coin or note once.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Cross them out once you have used them.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pic>
        <p:nvPicPr>
          <p:cNvPr id="17" name="Picture 16"/>
          <p:cNvPicPr/>
          <p:nvPr/>
        </p:nvPicPr>
        <p:blipFill rotWithShape="1">
          <a:blip r:embed="rId3"/>
          <a:srcRect l="51684" b="19022"/>
          <a:stretch/>
        </p:blipFill>
        <p:spPr>
          <a:xfrm>
            <a:off x="1776549" y="5106994"/>
            <a:ext cx="1819056" cy="1413177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 rotWithShape="1">
          <a:blip r:embed="rId3"/>
          <a:srcRect l="51684" b="19022"/>
          <a:stretch/>
        </p:blipFill>
        <p:spPr>
          <a:xfrm>
            <a:off x="5573486" y="5106993"/>
            <a:ext cx="1819056" cy="1413177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959578" y="5480354"/>
            <a:ext cx="1452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£10 </a:t>
            </a:r>
          </a:p>
          <a:p>
            <a:pPr lvl="0" algn="ct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and 15 p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006514" y="5475550"/>
            <a:ext cx="4953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£5 </a:t>
            </a:r>
          </a:p>
          <a:p>
            <a:pPr lvl="0" algn="ctr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and 51 p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744333"/>
            <a:ext cx="778248" cy="715662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1392855"/>
            <a:ext cx="778249" cy="68573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019088"/>
            <a:ext cx="778248" cy="770085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6" y="447195"/>
            <a:ext cx="873490" cy="990499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15" y="4326495"/>
            <a:ext cx="740153" cy="737432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191" y="974425"/>
            <a:ext cx="1866709" cy="957845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3593085"/>
            <a:ext cx="873489" cy="778249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191" y="2166960"/>
            <a:ext cx="1899363" cy="1050364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2859675"/>
            <a:ext cx="778249" cy="778249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191" y="3452014"/>
            <a:ext cx="1967391" cy="1107508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2033746"/>
            <a:ext cx="873489" cy="870768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191" y="4794211"/>
            <a:ext cx="2244949" cy="1270777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429" y="2437090"/>
            <a:ext cx="926935" cy="1051104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296" y="3610912"/>
            <a:ext cx="926935" cy="1051104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610" y="3352875"/>
            <a:ext cx="926935" cy="1051104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962" y="3696800"/>
            <a:ext cx="926935" cy="825867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313" y="2997471"/>
            <a:ext cx="926935" cy="825867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830" y="3422935"/>
            <a:ext cx="825867" cy="825867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654" y="2766079"/>
            <a:ext cx="825867" cy="825867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167" y="2875333"/>
            <a:ext cx="785440" cy="782552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858" y="3327832"/>
            <a:ext cx="825867" cy="727687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996" y="2918361"/>
            <a:ext cx="825867" cy="727687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551" y="3352875"/>
            <a:ext cx="825867" cy="727687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325" y="3459148"/>
            <a:ext cx="825867" cy="727687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977" y="3059998"/>
            <a:ext cx="825867" cy="759451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924" y="4298409"/>
            <a:ext cx="1980928" cy="101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06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889551" y="736900"/>
                <a:ext cx="8056280" cy="43765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15000"/>
                  </a:lnSpc>
                  <a:spcAft>
                    <a:spcPts val="1000"/>
                  </a:spcAft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Circle the odd one out.</a:t>
                </a:r>
              </a:p>
              <a:p>
                <a:pPr lvl="0" algn="ctr">
                  <a:lnSpc>
                    <a:spcPct val="115000"/>
                  </a:lnSpc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23 p </a:t>
                </a:r>
                <a14:m>
                  <m:oMath xmlns:m="http://schemas.openxmlformats.org/officeDocument/2006/math">
                    <m:r>
                      <a:rPr lang="en-US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20 p, 2 p, 1 p</a:t>
                </a:r>
              </a:p>
              <a:p>
                <a:pPr lvl="0" algn="ctr">
                  <a:lnSpc>
                    <a:spcPct val="115000"/>
                  </a:lnSpc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25 p </a:t>
                </a:r>
                <a14:m>
                  <m:oMath xmlns:m="http://schemas.openxmlformats.org/officeDocument/2006/math">
                    <m:r>
                      <a:rPr lang="en-US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20 p, 5 p</a:t>
                </a:r>
              </a:p>
              <a:p>
                <a:pPr lvl="0" algn="ctr">
                  <a:lnSpc>
                    <a:spcPct val="115000"/>
                  </a:lnSpc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28 p </a:t>
                </a:r>
                <a14:m>
                  <m:oMath xmlns:m="http://schemas.openxmlformats.org/officeDocument/2006/math">
                    <m:r>
                      <a:rPr lang="en-US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20 p, 8 p</a:t>
                </a:r>
              </a:p>
              <a:p>
                <a:pPr lvl="0" algn="ctr">
                  <a:lnSpc>
                    <a:spcPct val="115000"/>
                  </a:lnSpc>
                  <a:defRPr/>
                </a:pPr>
                <a:endParaRPr lang="en-US" sz="2800" dirty="0">
                  <a:solidFill>
                    <a:prstClr val="black"/>
                  </a:solidFill>
                  <a:latin typeface="Gill Sans MT" panose="020B0502020104020203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  <a:defRPr/>
                </a:pPr>
                <a:r>
                  <a:rPr lang="en-GB" sz="28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Explain your answer.</a:t>
                </a:r>
              </a:p>
              <a:p>
                <a:pPr lvl="0">
                  <a:lnSpc>
                    <a:spcPct val="115000"/>
                  </a:lnSpc>
                  <a:spcAft>
                    <a:spcPts val="1000"/>
                  </a:spcAft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>
                  <a:defRPr/>
                </a:pPr>
                <a:endParaRPr lang="en-GB" sz="2800" dirty="0">
                  <a:solidFill>
                    <a:prstClr val="black"/>
                  </a:solidFill>
                  <a:latin typeface="Gill Sans MT" panose="020B0502020104020203" pitchFamily="34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1" y="736900"/>
                <a:ext cx="8056280" cy="4376583"/>
              </a:xfrm>
              <a:prstGeom prst="rect">
                <a:avLst/>
              </a:prstGeom>
              <a:blipFill>
                <a:blip r:embed="rId3"/>
                <a:stretch>
                  <a:fillRect l="-1590" t="-9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744333"/>
            <a:ext cx="778248" cy="71566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1392855"/>
            <a:ext cx="778249" cy="68573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019088"/>
            <a:ext cx="778248" cy="77008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6" y="447195"/>
            <a:ext cx="873490" cy="99049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15" y="4326495"/>
            <a:ext cx="740153" cy="73743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191" y="974425"/>
            <a:ext cx="1866709" cy="95784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3593085"/>
            <a:ext cx="873489" cy="77824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191" y="2166960"/>
            <a:ext cx="1899363" cy="105036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2859675"/>
            <a:ext cx="778249" cy="77824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191" y="3452014"/>
            <a:ext cx="1967391" cy="110750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2033746"/>
            <a:ext cx="873489" cy="87076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191" y="4794211"/>
            <a:ext cx="2244949" cy="127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82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2394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 50 p three ways using the coins below.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can use the coins more than once.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744333"/>
            <a:ext cx="778248" cy="71566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1392855"/>
            <a:ext cx="778249" cy="68573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019088"/>
            <a:ext cx="778248" cy="77008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6" y="447195"/>
            <a:ext cx="873490" cy="99049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15" y="4326495"/>
            <a:ext cx="740153" cy="73743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191" y="974425"/>
            <a:ext cx="1866709" cy="95784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3593085"/>
            <a:ext cx="873489" cy="77824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191" y="2166960"/>
            <a:ext cx="1899363" cy="105036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2859675"/>
            <a:ext cx="778249" cy="77824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191" y="3452014"/>
            <a:ext cx="1967391" cy="1107508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2033746"/>
            <a:ext cx="873489" cy="87076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191" y="4794211"/>
            <a:ext cx="2244949" cy="12707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815" y="4116084"/>
            <a:ext cx="1544288" cy="142009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392" y="2699677"/>
            <a:ext cx="1544288" cy="152808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542" y="2055278"/>
            <a:ext cx="1468693" cy="146329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855" y="2734795"/>
            <a:ext cx="1733274" cy="1544288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579" y="4300755"/>
            <a:ext cx="1544288" cy="154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49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2890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many ways can you make 10 p using only copper coins?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Did you use a strategy?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744333"/>
            <a:ext cx="778248" cy="71566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019088"/>
            <a:ext cx="778248" cy="77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36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613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Annie has three coins in her hand.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Jack says,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he correct?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Explain why.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pic>
        <p:nvPicPr>
          <p:cNvPr id="17" name="Picture 1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01820" y="2498759"/>
            <a:ext cx="1950385" cy="1445042"/>
          </a:xfrm>
          <a:prstGeom prst="rect">
            <a:avLst/>
          </a:prstGeom>
        </p:spPr>
      </p:pic>
      <p:sp>
        <p:nvSpPr>
          <p:cNvPr id="18" name="Rounded Rectangular Callout 17"/>
          <p:cNvSpPr/>
          <p:nvPr/>
        </p:nvSpPr>
        <p:spPr>
          <a:xfrm>
            <a:off x="3117584" y="2419919"/>
            <a:ext cx="3531409" cy="1523882"/>
          </a:xfrm>
          <a:prstGeom prst="wedgeRoundRectCallout">
            <a:avLst>
              <a:gd name="adj1" fmla="val -62873"/>
              <a:gd name="adj2" fmla="val 27153"/>
              <a:gd name="adj3" fmla="val 16667"/>
            </a:avLst>
          </a:prstGeom>
          <a:solidFill>
            <a:schemeClr val="accent2">
              <a:alpha val="20000"/>
            </a:schemeClr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I have more than you because I have a 50 pence coin.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744333"/>
            <a:ext cx="778248" cy="715662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1392855"/>
            <a:ext cx="778249" cy="68573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019088"/>
            <a:ext cx="778248" cy="770085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6" y="447195"/>
            <a:ext cx="873490" cy="990499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15" y="4326495"/>
            <a:ext cx="740153" cy="737432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3593085"/>
            <a:ext cx="873489" cy="778249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2859675"/>
            <a:ext cx="778249" cy="778249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2033746"/>
            <a:ext cx="873489" cy="87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39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2845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defRPr/>
            </a:pPr>
            <a:r>
              <a:rPr lang="en-US" sz="4000" b="1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True or False?</a:t>
            </a: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 copper coins can be worth more than 1 silver coin.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744333"/>
            <a:ext cx="778248" cy="71566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019088"/>
            <a:ext cx="778248" cy="77008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15" y="4326495"/>
            <a:ext cx="740153" cy="73743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3593085"/>
            <a:ext cx="873489" cy="77824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2859675"/>
            <a:ext cx="778249" cy="77824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2033746"/>
            <a:ext cx="873489" cy="87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70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606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Four 5 pence coins are worth more than two 10 pence coins.</a:t>
            </a: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 you agree? Explain why.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744333"/>
            <a:ext cx="778248" cy="71566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1392855"/>
            <a:ext cx="778249" cy="68573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019088"/>
            <a:ext cx="778248" cy="77008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6" y="447195"/>
            <a:ext cx="873490" cy="99049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15" y="4326495"/>
            <a:ext cx="740153" cy="73743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3593085"/>
            <a:ext cx="873489" cy="77824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2859675"/>
            <a:ext cx="778249" cy="77824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2033746"/>
            <a:ext cx="873489" cy="8707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832" y="2408001"/>
            <a:ext cx="1726198" cy="153798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76" y="2408001"/>
            <a:ext cx="1726198" cy="153798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588" y="2448332"/>
            <a:ext cx="1462698" cy="145732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844" y="2448332"/>
            <a:ext cx="1462698" cy="145732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100" y="2448332"/>
            <a:ext cx="1462698" cy="145732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354" y="2448332"/>
            <a:ext cx="1462698" cy="145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32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6597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Dexter has these coins and notes.</a:t>
            </a: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makes an amount greater than £20 but less than £30</a:t>
            </a: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Draw the money he could have used. </a:t>
            </a:r>
          </a:p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can use each coin or note more than once.</a:t>
            </a: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many different ways can you find?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336" y="1594687"/>
            <a:ext cx="815120" cy="71821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047" y="1435085"/>
            <a:ext cx="914871" cy="103742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599" y="1452184"/>
            <a:ext cx="1955146" cy="1003224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508" y="1403733"/>
            <a:ext cx="1989347" cy="110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36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0" y="736900"/>
            <a:ext cx="8855341" cy="661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Here is a shopping list.</a:t>
            </a:r>
          </a:p>
          <a:p>
            <a:pPr lvl="0">
              <a:lnSpc>
                <a:spcPct val="115000"/>
              </a:lnSpc>
              <a:defRPr/>
            </a:pPr>
            <a:endParaRPr lang="en-GB" sz="3200" dirty="0" smtClean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en-GB" sz="2600" dirty="0" smtClean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</a:t>
            </a:r>
            <a:r>
              <a:rPr lang="en-GB" sz="26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spend exactly 50 p. </a:t>
            </a:r>
            <a:r>
              <a:rPr lang="en-GB" sz="2600" dirty="0" smtClean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lvl="0">
              <a:defRPr/>
            </a:pPr>
            <a:endParaRPr lang="en-GB" sz="26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en-GB" sz="2600" dirty="0" smtClean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Which </a:t>
            </a:r>
            <a:r>
              <a:rPr lang="en-GB" sz="26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two items did I </a:t>
            </a:r>
            <a:r>
              <a:rPr lang="en-GB" sz="2600" dirty="0" smtClean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buy? </a:t>
            </a:r>
          </a:p>
          <a:p>
            <a:pPr lvl="0">
              <a:defRPr/>
            </a:pPr>
            <a:endParaRPr lang="en-GB" sz="2600" dirty="0" smtClean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endParaRPr lang="en-GB" sz="26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endParaRPr lang="en-GB" sz="2600" dirty="0" smtClean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en-GB" sz="2600" dirty="0" smtClean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</a:t>
            </a:r>
            <a:r>
              <a:rPr lang="en-GB" sz="26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bought two of the same item and it cost me 90 p. What was the </a:t>
            </a:r>
            <a:r>
              <a:rPr lang="en-GB" sz="2600" dirty="0" smtClean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item?</a:t>
            </a:r>
          </a:p>
          <a:p>
            <a:pPr lvl="0">
              <a:defRPr/>
            </a:pPr>
            <a:endParaRPr lang="en-GB" sz="2600" dirty="0" smtClean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en-GB" sz="2600" dirty="0" smtClean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Choose </a:t>
            </a:r>
            <a:r>
              <a:rPr lang="en-GB" sz="26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two items. How many different amounts can you make</a:t>
            </a:r>
            <a:r>
              <a:rPr lang="en-GB" sz="2600" dirty="0" smtClean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en-GB" sz="26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r>
              <a:rPr lang="en-GB" sz="26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is the closest you can get </a:t>
            </a:r>
            <a:r>
              <a:rPr lang="en-GB" sz="2600" dirty="0" smtClean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65 </a:t>
            </a:r>
            <a:r>
              <a:rPr lang="en-GB" sz="26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p?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078819"/>
              </p:ext>
            </p:extLst>
          </p:nvPr>
        </p:nvGraphicFramePr>
        <p:xfrm>
          <a:off x="5201254" y="549527"/>
          <a:ext cx="2769514" cy="3627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4757">
                  <a:extLst>
                    <a:ext uri="{9D8B030D-6E8A-4147-A177-3AD203B41FA5}">
                      <a16:colId xmlns:a16="http://schemas.microsoft.com/office/drawing/2014/main" val="4123647620"/>
                    </a:ext>
                  </a:extLst>
                </a:gridCol>
                <a:gridCol w="1384757">
                  <a:extLst>
                    <a:ext uri="{9D8B030D-6E8A-4147-A177-3AD203B41FA5}">
                      <a16:colId xmlns:a16="http://schemas.microsoft.com/office/drawing/2014/main" val="3099484175"/>
                    </a:ext>
                  </a:extLst>
                </a:gridCol>
              </a:tblGrid>
              <a:tr h="391759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latin typeface="Gill Sans MT" panose="020B0502020104020203" pitchFamily="34" charset="0"/>
                        </a:rPr>
                        <a:t>Item</a:t>
                      </a:r>
                      <a:endParaRPr lang="en-GB" sz="2800" b="1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latin typeface="Gill Sans MT" panose="020B0502020104020203" pitchFamily="34" charset="0"/>
                        </a:rPr>
                        <a:t>Price</a:t>
                      </a:r>
                      <a:endParaRPr lang="en-GB" sz="2800" b="1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9146997"/>
                  </a:ext>
                </a:extLst>
              </a:tr>
              <a:tr h="391759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Gill Sans MT" panose="020B0502020104020203" pitchFamily="34" charset="0"/>
                        </a:rPr>
                        <a:t>Rubber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Gill Sans MT" panose="020B0502020104020203" pitchFamily="34" charset="0"/>
                        </a:rPr>
                        <a:t>20 p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7047358"/>
                  </a:ext>
                </a:extLst>
              </a:tr>
              <a:tr h="391759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Gill Sans MT" panose="020B0502020104020203" pitchFamily="34" charset="0"/>
                        </a:rPr>
                        <a:t>Ruler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Gill Sans MT" panose="020B0502020104020203" pitchFamily="34" charset="0"/>
                        </a:rPr>
                        <a:t>18 p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0838143"/>
                  </a:ext>
                </a:extLst>
              </a:tr>
              <a:tr h="391759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Gill Sans MT" panose="020B0502020104020203" pitchFamily="34" charset="0"/>
                        </a:rPr>
                        <a:t>Pencil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Gill Sans MT" panose="020B0502020104020203" pitchFamily="34" charset="0"/>
                        </a:rPr>
                        <a:t>32 p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5814084"/>
                  </a:ext>
                </a:extLst>
              </a:tr>
              <a:tr h="391759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Gill Sans MT" panose="020B0502020104020203" pitchFamily="34" charset="0"/>
                        </a:rPr>
                        <a:t>Crayon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Gill Sans MT" panose="020B0502020104020203" pitchFamily="34" charset="0"/>
                        </a:rPr>
                        <a:t>27 p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6359953"/>
                  </a:ext>
                </a:extLst>
              </a:tr>
              <a:tr h="391759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Gill Sans MT" panose="020B0502020104020203" pitchFamily="34" charset="0"/>
                        </a:rPr>
                        <a:t>Pen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Gill Sans MT" panose="020B0502020104020203" pitchFamily="34" charset="0"/>
                        </a:rPr>
                        <a:t>45 p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5600508"/>
                  </a:ext>
                </a:extLst>
              </a:tr>
              <a:tr h="391759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Gill Sans MT" panose="020B0502020104020203" pitchFamily="34" charset="0"/>
                        </a:rPr>
                        <a:t>Glue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Gill Sans MT" panose="020B0502020104020203" pitchFamily="34" charset="0"/>
                        </a:rPr>
                        <a:t>36 p</a:t>
                      </a:r>
                      <a:endParaRPr lang="en-GB" sz="2800" dirty="0"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8649929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744333"/>
            <a:ext cx="778248" cy="7156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019088"/>
            <a:ext cx="778248" cy="7700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15" y="4326495"/>
            <a:ext cx="740153" cy="7374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3593085"/>
            <a:ext cx="873489" cy="7782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2859675"/>
            <a:ext cx="778249" cy="7782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2033746"/>
            <a:ext cx="873489" cy="87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51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3624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could Mo have?</a:t>
            </a: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 out the difference between the amounts.</a:t>
            </a: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many different answers can you find?</a:t>
            </a: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78428" y="1662832"/>
            <a:ext cx="632697" cy="630371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2414" y="4301019"/>
            <a:ext cx="1520252" cy="2279615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176" y="3608192"/>
            <a:ext cx="1538655" cy="120118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747919" y="3251197"/>
            <a:ext cx="663964" cy="5496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lnSpc>
                <a:spcPct val="115000"/>
              </a:lnSpc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33489" y="5698358"/>
            <a:ext cx="1439177" cy="5496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Whitney</a:t>
            </a:r>
          </a:p>
        </p:txBody>
      </p:sp>
      <p:sp>
        <p:nvSpPr>
          <p:cNvPr id="20" name="Rounded Rectangular Callout 19"/>
          <p:cNvSpPr/>
          <p:nvPr/>
        </p:nvSpPr>
        <p:spPr>
          <a:xfrm>
            <a:off x="3705682" y="3759729"/>
            <a:ext cx="3383280" cy="1049650"/>
          </a:xfrm>
          <a:prstGeom prst="wedgeRoundRectCallout">
            <a:avLst>
              <a:gd name="adj1" fmla="val 65755"/>
              <a:gd name="adj2" fmla="val 12904"/>
              <a:gd name="adj3" fmla="val 16667"/>
            </a:avLst>
          </a:prstGeom>
          <a:solidFill>
            <a:schemeClr val="accent4">
              <a:alpha val="20000"/>
            </a:schemeClr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I have 2 silver coins and 1 bronze coin.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21" name="Rounded Rectangular Callout 20"/>
          <p:cNvSpPr/>
          <p:nvPr/>
        </p:nvSpPr>
        <p:spPr>
          <a:xfrm>
            <a:off x="2411200" y="5238604"/>
            <a:ext cx="1982307" cy="734573"/>
          </a:xfrm>
          <a:prstGeom prst="wedgeRoundRectCallout">
            <a:avLst>
              <a:gd name="adj1" fmla="val -74601"/>
              <a:gd name="adj2" fmla="val 2257"/>
              <a:gd name="adj3" fmla="val 16667"/>
            </a:avLst>
          </a:prstGeom>
          <a:solidFill>
            <a:schemeClr val="accent6">
              <a:alpha val="20000"/>
            </a:schemeClr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I have 57 p.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744333"/>
            <a:ext cx="778248" cy="715662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019088"/>
            <a:ext cx="778248" cy="77008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15" y="4326495"/>
            <a:ext cx="740153" cy="737432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3593085"/>
            <a:ext cx="873489" cy="778249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2859675"/>
            <a:ext cx="778249" cy="778249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2033746"/>
            <a:ext cx="873489" cy="87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92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289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Jack selects four of these coins.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can use the coins more than once.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total could he make?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is the lowest total?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is the greatest total?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35" y="1467367"/>
            <a:ext cx="1187443" cy="11874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817" y="1456566"/>
            <a:ext cx="1187442" cy="10579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998" y="1411081"/>
            <a:ext cx="1096687" cy="10926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9424" y="1414775"/>
            <a:ext cx="1112584" cy="11009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747" y="1468520"/>
            <a:ext cx="1076285" cy="9897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744333"/>
            <a:ext cx="778248" cy="71566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019088"/>
            <a:ext cx="778248" cy="77008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15" y="4326495"/>
            <a:ext cx="740153" cy="73743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3593085"/>
            <a:ext cx="873489" cy="77824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2859675"/>
            <a:ext cx="778249" cy="77824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2033746"/>
            <a:ext cx="873489" cy="87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25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615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Jack has 2 p.</a:t>
            </a: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 has 10 p.</a:t>
            </a: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Both of them have a 2 p coin.</a:t>
            </a: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</a:t>
            </a:r>
            <a:r>
              <a:rPr lang="en-GB" sz="2800" b="1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other</a:t>
            </a: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coins could Eva have?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744333"/>
            <a:ext cx="778248" cy="71566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1392855"/>
            <a:ext cx="778249" cy="68573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019088"/>
            <a:ext cx="778248" cy="77008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6" y="447195"/>
            <a:ext cx="873490" cy="99049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15" y="4326495"/>
            <a:ext cx="740153" cy="73743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3593085"/>
            <a:ext cx="873489" cy="77824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2859675"/>
            <a:ext cx="778249" cy="77824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2033746"/>
            <a:ext cx="873489" cy="87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34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615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defRPr/>
            </a:pPr>
            <a:r>
              <a:rPr lang="en-GB" sz="2800" smtClean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have 20 p. </a:t>
            </a:r>
          </a:p>
          <a:p>
            <a:pPr lvl="0">
              <a:lnSpc>
                <a:spcPct val="115000"/>
              </a:lnSpc>
              <a:defRPr/>
            </a:pPr>
            <a:endParaRPr lang="en-GB" sz="2800" smtClean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r>
              <a:rPr lang="en-GB" sz="2800" smtClean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 change is more than 5 p but less than 10 p.</a:t>
            </a:r>
          </a:p>
          <a:p>
            <a:pPr lvl="0">
              <a:lnSpc>
                <a:spcPct val="115000"/>
              </a:lnSpc>
              <a:defRPr/>
            </a:pPr>
            <a:endParaRPr lang="en-GB" sz="2800" smtClean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r>
              <a:rPr lang="en-GB" sz="2800" smtClean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could I have bought?</a:t>
            </a:r>
          </a:p>
          <a:p>
            <a:pPr lvl="0">
              <a:lnSpc>
                <a:spcPct val="115000"/>
              </a:lnSpc>
              <a:defRPr/>
            </a:pPr>
            <a:endParaRPr lang="en-GB" sz="2800" smtClean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GB" sz="2800" smtClean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smtClean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847" y="4468336"/>
            <a:ext cx="1315974" cy="185934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176" y="2957862"/>
            <a:ext cx="1316728" cy="16016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39716">
            <a:off x="1076009" y="3375696"/>
            <a:ext cx="1338349" cy="114715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524" y="4390382"/>
            <a:ext cx="1465482" cy="167188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63781" y="5905983"/>
            <a:ext cx="19728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Sweet:</a:t>
            </a: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7 p </a:t>
            </a:r>
            <a:endParaRPr lang="en-GB" sz="2800" dirty="0"/>
          </a:p>
        </p:txBody>
      </p:sp>
      <p:sp>
        <p:nvSpPr>
          <p:cNvPr id="21" name="Rectangle 20"/>
          <p:cNvSpPr/>
          <p:nvPr/>
        </p:nvSpPr>
        <p:spPr>
          <a:xfrm>
            <a:off x="5502599" y="4540707"/>
            <a:ext cx="22701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Apples:</a:t>
            </a: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800" dirty="0" smtClean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 p </a:t>
            </a:r>
            <a:endParaRPr lang="en-GB" sz="2800" dirty="0"/>
          </a:p>
        </p:txBody>
      </p:sp>
      <p:sp>
        <p:nvSpPr>
          <p:cNvPr id="22" name="Rectangle 21"/>
          <p:cNvSpPr/>
          <p:nvPr/>
        </p:nvSpPr>
        <p:spPr>
          <a:xfrm>
            <a:off x="297709" y="4543102"/>
            <a:ext cx="2845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Chocolate:</a:t>
            </a: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12 p </a:t>
            </a:r>
            <a:endParaRPr lang="en-GB" sz="2800" dirty="0"/>
          </a:p>
        </p:txBody>
      </p:sp>
      <p:sp>
        <p:nvSpPr>
          <p:cNvPr id="23" name="Rectangle 22"/>
          <p:cNvSpPr/>
          <p:nvPr/>
        </p:nvSpPr>
        <p:spPr>
          <a:xfrm>
            <a:off x="6976798" y="5803378"/>
            <a:ext cx="20826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Banana:</a:t>
            </a: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 p</a:t>
            </a:r>
            <a:endParaRPr lang="en-GB" sz="28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744333"/>
            <a:ext cx="778248" cy="715662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1392855"/>
            <a:ext cx="778249" cy="68573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019088"/>
            <a:ext cx="778248" cy="77008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6" y="447195"/>
            <a:ext cx="873490" cy="99049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15" y="4326495"/>
            <a:ext cx="740153" cy="73743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3593085"/>
            <a:ext cx="873489" cy="778249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2859675"/>
            <a:ext cx="778249" cy="778249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2033746"/>
            <a:ext cx="873489" cy="87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56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6102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paid for my shopping with one coin.</a:t>
            </a: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Here is my change.</a:t>
            </a: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could I have paid with and how much would the item have been?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78428" y="1662832"/>
            <a:ext cx="632697" cy="63037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744333"/>
            <a:ext cx="778248" cy="71566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1392855"/>
            <a:ext cx="778249" cy="68573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019088"/>
            <a:ext cx="778248" cy="77008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6" y="447195"/>
            <a:ext cx="873490" cy="99049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15" y="4326495"/>
            <a:ext cx="740153" cy="73743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3593085"/>
            <a:ext cx="873489" cy="77824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2859675"/>
            <a:ext cx="778249" cy="77824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2033746"/>
            <a:ext cx="873489" cy="8707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869" y="2653182"/>
            <a:ext cx="1691039" cy="167330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242" y="2644313"/>
            <a:ext cx="1897984" cy="169103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560" y="2688658"/>
            <a:ext cx="1608261" cy="160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64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615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Annie finds a 20 p coin.</a:t>
            </a: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She puts it with her other three 20p coins.</a:t>
            </a: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Does Annie have enough to ride the ghost train?</a:t>
            </a: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Explain why.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36295" y="4449744"/>
            <a:ext cx="2991494" cy="957649"/>
          </a:xfrm>
          <a:prstGeom prst="roundRect">
            <a:avLst/>
          </a:prstGeom>
          <a:solidFill>
            <a:srgbClr val="7030A0">
              <a:alpha val="20000"/>
            </a:srgb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Ghost Train: 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90 p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2859675"/>
            <a:ext cx="778249" cy="77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75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6597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Alex has 90 pence. </a:t>
            </a:r>
          </a:p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She bought a rubber for 30 pence and wants to buy a pencil. </a:t>
            </a:r>
          </a:p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defRPr/>
            </a:pPr>
            <a:r>
              <a:rPr lang="en-GB" sz="2800" b="1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Pencil: </a:t>
            </a: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70 p</a:t>
            </a:r>
            <a:endParaRPr lang="en-GB" sz="2800" b="1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shopkeeper will not sell her the pencil. </a:t>
            </a:r>
          </a:p>
          <a:p>
            <a:pPr lvl="0">
              <a:lnSpc>
                <a:spcPct val="115000"/>
              </a:lnSpc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Explain why.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81789">
            <a:off x="3361472" y="1681409"/>
            <a:ext cx="2431379" cy="343530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744333"/>
            <a:ext cx="778248" cy="71566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019088"/>
            <a:ext cx="778248" cy="77008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15" y="4326495"/>
            <a:ext cx="740153" cy="73743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3593085"/>
            <a:ext cx="873489" cy="778249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2859675"/>
            <a:ext cx="778249" cy="778249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2033746"/>
            <a:ext cx="873489" cy="87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43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Draw coins to make the statements correct.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681508" y="1911057"/>
                <a:ext cx="4953000" cy="398109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 algn="ctr">
                  <a:lnSpc>
                    <a:spcPct val="115000"/>
                  </a:lnSpc>
                  <a:spcAft>
                    <a:spcPts val="1000"/>
                  </a:spcAft>
                  <a:defRPr/>
                </a:pPr>
                <a14:m>
                  <m:oMath xmlns:m="http://schemas.openxmlformats.org/officeDocument/2006/math">
                    <m:r>
                      <a:rPr lang="en-GB" sz="6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&gt;</m:t>
                    </m:r>
                  </m:oMath>
                </a14:m>
                <a:r>
                  <a:rPr lang="en-GB" sz="6600" dirty="0">
                    <a:solidFill>
                      <a:prstClr val="black"/>
                    </a:solidFill>
                    <a:latin typeface="Gill Sans MT" panose="020B0502020104020203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</a:p>
              <a:p>
                <a:pPr lvl="0" algn="ctr">
                  <a:lnSpc>
                    <a:spcPct val="115000"/>
                  </a:lnSpc>
                  <a:spcAft>
                    <a:spcPts val="1000"/>
                  </a:spcAft>
                  <a:defRPr/>
                </a:pPr>
                <a:endParaRPr lang="en-GB" sz="6600" dirty="0">
                  <a:solidFill>
                    <a:prstClr val="black"/>
                  </a:solidFill>
                  <a:latin typeface="Gill Sans MT" panose="020B0502020104020203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0" algn="ctr">
                  <a:lnSpc>
                    <a:spcPct val="115000"/>
                  </a:lnSpc>
                  <a:spcAft>
                    <a:spcPts val="10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66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&lt;</m:t>
                      </m:r>
                    </m:oMath>
                  </m:oMathPara>
                </a14:m>
                <a:endParaRPr lang="en-GB" sz="6600" dirty="0">
                  <a:solidFill>
                    <a:prstClr val="black"/>
                  </a:solidFill>
                  <a:latin typeface="Gill Sans MT" panose="020B0502020104020203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1508" y="1911057"/>
                <a:ext cx="4953000" cy="398109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393" y="4411782"/>
            <a:ext cx="1333930" cy="132902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375" y="1792963"/>
            <a:ext cx="1874792" cy="167037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361" y="1792963"/>
            <a:ext cx="1874792" cy="167037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47" y="1792963"/>
            <a:ext cx="1874792" cy="167037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946" y="4411782"/>
            <a:ext cx="1333930" cy="132902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359" y="4411782"/>
            <a:ext cx="1333930" cy="132902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912" y="4411782"/>
            <a:ext cx="1333930" cy="132902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325" y="4411782"/>
            <a:ext cx="1333930" cy="1329026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744333"/>
            <a:ext cx="778248" cy="715662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019088"/>
            <a:ext cx="778248" cy="77008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15" y="4326495"/>
            <a:ext cx="740153" cy="737432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3593085"/>
            <a:ext cx="873489" cy="778249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2859675"/>
            <a:ext cx="778249" cy="778249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2033746"/>
            <a:ext cx="873489" cy="87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0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Ron thinks he has £13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Is he correct?</a:t>
            </a:r>
          </a:p>
          <a:p>
            <a:pPr lvl="0"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Explain your answer.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63553">
            <a:off x="2234231" y="1005562"/>
            <a:ext cx="4516474" cy="42049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583" y="2741823"/>
            <a:ext cx="807573" cy="9157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31073">
            <a:off x="2872160" y="3097646"/>
            <a:ext cx="1756032" cy="97110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057" y="2299446"/>
            <a:ext cx="809349" cy="91776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089" y="2050046"/>
            <a:ext cx="809349" cy="917766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744333"/>
            <a:ext cx="778248" cy="71566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1392855"/>
            <a:ext cx="778249" cy="68573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019088"/>
            <a:ext cx="778248" cy="77008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6" y="447195"/>
            <a:ext cx="873490" cy="990499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15" y="4326495"/>
            <a:ext cx="740153" cy="737432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191" y="974425"/>
            <a:ext cx="1866709" cy="957845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3593085"/>
            <a:ext cx="873489" cy="778249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191" y="2166960"/>
            <a:ext cx="1899363" cy="1050364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2859675"/>
            <a:ext cx="778249" cy="778249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191" y="3452014"/>
            <a:ext cx="1967391" cy="1107508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2033746"/>
            <a:ext cx="873489" cy="870768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191" y="4794211"/>
            <a:ext cx="2244949" cy="127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89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2394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Explain the mistake.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£2, £4, £6, £7, £8, £10</a:t>
            </a:r>
          </a:p>
          <a:p>
            <a:pPr lvl="0"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08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1668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many ways can you complete the part-whole model by drawing money</a:t>
            </a:r>
            <a:r>
              <a:rPr lang="en-GB" sz="2800" dirty="0" smtClean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1144928" y="5028561"/>
            <a:ext cx="2080279" cy="1968478"/>
            <a:chOff x="268171" y="249049"/>
            <a:chExt cx="2498576" cy="2448272"/>
          </a:xfrm>
        </p:grpSpPr>
        <p:sp>
          <p:nvSpPr>
            <p:cNvPr id="7" name="Oval 6"/>
            <p:cNvSpPr/>
            <p:nvPr/>
          </p:nvSpPr>
          <p:spPr>
            <a:xfrm>
              <a:off x="1081963" y="249049"/>
              <a:ext cx="914400" cy="9144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268171" y="1782921"/>
              <a:ext cx="914400" cy="9144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852347" y="1782921"/>
              <a:ext cx="914400" cy="9144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 pitchFamily="34" charset="0"/>
              </a:endParaRPr>
            </a:p>
          </p:txBody>
        </p:sp>
        <p:cxnSp>
          <p:nvCxnSpPr>
            <p:cNvPr id="10" name="Straight Connector 9"/>
            <p:cNvCxnSpPr>
              <a:stCxn id="7" idx="3"/>
            </p:cNvCxnSpPr>
            <p:nvPr/>
          </p:nvCxnSpPr>
          <p:spPr>
            <a:xfrm flipH="1">
              <a:off x="844235" y="1029538"/>
              <a:ext cx="371639" cy="75338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7" idx="5"/>
            </p:cNvCxnSpPr>
            <p:nvPr/>
          </p:nvCxnSpPr>
          <p:spPr>
            <a:xfrm>
              <a:off x="1862452" y="1029537"/>
              <a:ext cx="349935" cy="756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2583650" y="2121596"/>
            <a:ext cx="4296783" cy="4239911"/>
            <a:chOff x="268171" y="168729"/>
            <a:chExt cx="2498576" cy="2503284"/>
          </a:xfrm>
        </p:grpSpPr>
        <p:sp>
          <p:nvSpPr>
            <p:cNvPr id="13" name="Oval 12"/>
            <p:cNvSpPr/>
            <p:nvPr/>
          </p:nvSpPr>
          <p:spPr>
            <a:xfrm>
              <a:off x="1115150" y="168729"/>
              <a:ext cx="936225" cy="97159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lvl="0" algn="ctr">
                <a:defRPr/>
              </a:pPr>
              <a:r>
                <a:rPr lang="en-GB" sz="2800" dirty="0" smtClean="0">
                  <a:solidFill>
                    <a:prstClr val="black"/>
                  </a:solidFill>
                  <a:latin typeface="Gill Sans MT" panose="020B0502020104020203" pitchFamily="34" charset="0"/>
                </a:rPr>
                <a:t>£5 and 20 p</a:t>
              </a:r>
              <a:endPara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268171" y="1749177"/>
              <a:ext cx="914400" cy="914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52347" y="1757613"/>
              <a:ext cx="914400" cy="9144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 MT" panose="020B0502020104020203" pitchFamily="34" charset="0"/>
              </a:endParaRPr>
            </a:p>
          </p:txBody>
        </p:sp>
        <p:cxnSp>
          <p:nvCxnSpPr>
            <p:cNvPr id="16" name="Straight Connector 15"/>
            <p:cNvCxnSpPr>
              <a:stCxn id="13" idx="3"/>
            </p:cNvCxnSpPr>
            <p:nvPr/>
          </p:nvCxnSpPr>
          <p:spPr>
            <a:xfrm flipH="1">
              <a:off x="833385" y="998034"/>
              <a:ext cx="418872" cy="76175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3" idx="5"/>
            </p:cNvCxnSpPr>
            <p:nvPr/>
          </p:nvCxnSpPr>
          <p:spPr>
            <a:xfrm>
              <a:off x="1914268" y="998034"/>
              <a:ext cx="287264" cy="76437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7" name="Picture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1908" y="5297138"/>
            <a:ext cx="778248" cy="715662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1908" y="945660"/>
            <a:ext cx="778249" cy="68573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1908" y="4571893"/>
            <a:ext cx="778248" cy="770085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287" y="0"/>
            <a:ext cx="873490" cy="990499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0956" y="3879300"/>
            <a:ext cx="740153" cy="737432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7632" y="-187152"/>
            <a:ext cx="1866709" cy="957845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288" y="3145890"/>
            <a:ext cx="873489" cy="778249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7632" y="1005383"/>
            <a:ext cx="1899363" cy="1050364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1908" y="2412480"/>
            <a:ext cx="778249" cy="778249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7632" y="2290437"/>
            <a:ext cx="1967391" cy="1107508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288" y="1586551"/>
            <a:ext cx="873489" cy="870768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7632" y="3632634"/>
            <a:ext cx="2244949" cy="127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33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33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 has the following coins.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 smtClean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thinks he has 51 p.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Explain his mistake.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488" y="1909058"/>
            <a:ext cx="1811183" cy="166552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6720" y="1662832"/>
            <a:ext cx="1914189" cy="97643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4615" y="449168"/>
            <a:ext cx="1914086" cy="98215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0682" y="2881283"/>
            <a:ext cx="1913498" cy="100790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124" y="4155557"/>
            <a:ext cx="1870785" cy="105897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0978" y="449168"/>
            <a:ext cx="855770" cy="97040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4856" y="3425620"/>
            <a:ext cx="819263" cy="72993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2514" y="4124400"/>
            <a:ext cx="632697" cy="63037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4856" y="2741823"/>
            <a:ext cx="841372" cy="84137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4553" y="4754771"/>
            <a:ext cx="691045" cy="68379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2445" y="5443833"/>
            <a:ext cx="645891" cy="59394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0741" y="1407840"/>
            <a:ext cx="694857" cy="61225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1878" y="2020091"/>
            <a:ext cx="867027" cy="8643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843" y="1993945"/>
            <a:ext cx="1295400" cy="129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78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5577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Here are some coins and a note.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 smtClean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US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Amir says, “There is 10 p”.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Dexter says, “There is £10”.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either of them correct?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US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Explain why.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872" y="2490338"/>
            <a:ext cx="1233600" cy="1398849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189" y="1662832"/>
            <a:ext cx="1099095" cy="1087566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3622" y="1874801"/>
            <a:ext cx="2636291" cy="1352732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950" y="1486965"/>
            <a:ext cx="1099095" cy="968433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744333"/>
            <a:ext cx="778248" cy="715662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1392855"/>
            <a:ext cx="778249" cy="68573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5019088"/>
            <a:ext cx="778248" cy="77008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6" y="447195"/>
            <a:ext cx="873490" cy="990499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15" y="4326495"/>
            <a:ext cx="740153" cy="737432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191" y="974425"/>
            <a:ext cx="1866709" cy="95784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3593085"/>
            <a:ext cx="873489" cy="778249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191" y="2166960"/>
            <a:ext cx="1899363" cy="1050364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2859675"/>
            <a:ext cx="778249" cy="778249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191" y="3452014"/>
            <a:ext cx="1967391" cy="1107508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2033746"/>
            <a:ext cx="873489" cy="870768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0191" y="4794211"/>
            <a:ext cx="2244949" cy="127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99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AC8EC-B437-49E7-9790-CFA1DD0E61BE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E7E6E6">
                    <a:lumMod val="75000"/>
                  </a:srgbClr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9551" y="736900"/>
            <a:ext cx="8056280" cy="42922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Rosie says,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endParaRPr lang="en-GB" sz="2800" dirty="0">
              <a:solidFill>
                <a:prstClr val="black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 you agree?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defRPr/>
            </a:pPr>
            <a:r>
              <a:rPr lang="en-GB" sz="2800" dirty="0">
                <a:solidFill>
                  <a:prstClr val="black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Explain why.</a:t>
            </a:r>
          </a:p>
        </p:txBody>
      </p:sp>
      <p:pic>
        <p:nvPicPr>
          <p:cNvPr id="17" name="Picture 1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07" y="1376992"/>
            <a:ext cx="1925212" cy="2244291"/>
          </a:xfrm>
          <a:prstGeom prst="rect">
            <a:avLst/>
          </a:prstGeom>
        </p:spPr>
      </p:pic>
      <p:sp>
        <p:nvSpPr>
          <p:cNvPr id="18" name="Rounded Rectangular Callout 17"/>
          <p:cNvSpPr/>
          <p:nvPr/>
        </p:nvSpPr>
        <p:spPr>
          <a:xfrm>
            <a:off x="3115939" y="1483435"/>
            <a:ext cx="2892975" cy="1619535"/>
          </a:xfrm>
          <a:prstGeom prst="wedgeRoundRectCallout">
            <a:avLst>
              <a:gd name="adj1" fmla="val -67420"/>
              <a:gd name="adj2" fmla="val 27890"/>
              <a:gd name="adj3" fmla="val 16667"/>
            </a:avLst>
          </a:prstGeom>
          <a:solidFill>
            <a:schemeClr val="accent1">
              <a:alpha val="20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0" lvl="0" indent="0" algn="ctr" defTabSz="4572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Bariol Regular"/>
              </a:rPr>
              <a:t>I have 43 p in silver coins.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Bariol Regular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15" y="4326495"/>
            <a:ext cx="740153" cy="737432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3593085"/>
            <a:ext cx="873489" cy="778249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467" y="2859675"/>
            <a:ext cx="778249" cy="778249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847" y="2033746"/>
            <a:ext cx="873489" cy="87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0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BBA110A-F0D6-4815-A530-12842E058620}" vid="{DBCC5AE0-762A-486A-A91B-EF3AE4503DE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0DC92D10A6294EB2D3BAE7684BF2FC" ma:contentTypeVersion="6" ma:contentTypeDescription="Create a new document." ma:contentTypeScope="" ma:versionID="2245d72f9f22c961ac9c11b4021a29a4">
  <xsd:schema xmlns:xsd="http://www.w3.org/2001/XMLSchema" xmlns:xs="http://www.w3.org/2001/XMLSchema" xmlns:p="http://schemas.microsoft.com/office/2006/metadata/properties" xmlns:ns3="522d4c35-b548-4432-90ae-af4376e1c4b4" targetNamespace="http://schemas.microsoft.com/office/2006/metadata/properties" ma:root="true" ma:fieldsID="c713bd9f538da43dbf4536b41f920277" ns3:_="">
    <xsd:import namespace="522d4c35-b548-4432-90ae-af4376e1c4b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d4c35-b548-4432-90ae-af4376e1c4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79A85AF-D0F0-4964-95F2-C3766E3548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2d4c35-b548-4432-90ae-af4376e1c4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33C0BC-C241-46AF-963C-CBDED36083B0}">
  <ds:schemaRefs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522d4c35-b548-4432-90ae-af4376e1c4b4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C4A12B6-53FC-4652-B09C-9D089BA126C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2694</TotalTime>
  <Words>733</Words>
  <Application>Microsoft Office PowerPoint</Application>
  <PresentationFormat>A4 Paper (210x297 mm)</PresentationFormat>
  <Paragraphs>226</Paragraphs>
  <Slides>24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Bariol Regular</vt:lpstr>
      <vt:lpstr>Calibri</vt:lpstr>
      <vt:lpstr>Calibri Light</vt:lpstr>
      <vt:lpstr>Cambria Math</vt:lpstr>
      <vt:lpstr>Gill Sans MT</vt:lpstr>
      <vt:lpstr>Times New Roman</vt:lpstr>
      <vt:lpstr>Custom Design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Trinity Academy Halifax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Brown</dc:creator>
  <cp:lastModifiedBy>James Clegg</cp:lastModifiedBy>
  <cp:revision>79</cp:revision>
  <dcterms:created xsi:type="dcterms:W3CDTF">2019-02-04T08:17:32Z</dcterms:created>
  <dcterms:modified xsi:type="dcterms:W3CDTF">2019-09-11T09:33:45Z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0x010100810DC92D10A6294EB2D3BAE7684BF2FC</vt:lpwstr>
  </property>
</Properties>
</file>