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4" r:id="rId2"/>
    <p:sldId id="273" r:id="rId3"/>
    <p:sldId id="277" r:id="rId4"/>
    <p:sldId id="274" r:id="rId5"/>
    <p:sldId id="279" r:id="rId6"/>
    <p:sldId id="278" r:id="rId7"/>
    <p:sldId id="276" r:id="rId8"/>
    <p:sldId id="275" r:id="rId9"/>
    <p:sldId id="280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327"/>
    <a:srgbClr val="87BD31"/>
    <a:srgbClr val="B9D26D"/>
    <a:srgbClr val="BF0A27"/>
    <a:srgbClr val="C9085B"/>
    <a:srgbClr val="88BD31"/>
    <a:srgbClr val="6A9325"/>
    <a:srgbClr val="CA4692"/>
    <a:srgbClr val="EEBCD9"/>
    <a:srgbClr val="E40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3" Type="http://schemas.openxmlformats.org/officeDocument/2006/relationships/slide" Target="slide10.xml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slide" Target="slide4.xml"/><Relationship Id="rId1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slide" Target="slide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97113"/>
            <a:ext cx="8220075" cy="595304"/>
          </a:xfrm>
        </p:spPr>
        <p:txBody>
          <a:bodyPr anchor="ctr" anchorCtr="0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Twinkl" pitchFamily="50" charset="0"/>
              </a:rPr>
              <a:t>Contents</a:t>
            </a:r>
            <a:endParaRPr lang="en-GB" sz="3600" dirty="0">
              <a:latin typeface="+mn-lt"/>
            </a:endParaRPr>
          </a:p>
        </p:txBody>
      </p:sp>
      <p:sp>
        <p:nvSpPr>
          <p:cNvPr id="14" name="1 Text">
            <a:hlinkClick r:id="rId2" action="ppaction://hlinksldjump"/>
          </p:cNvPr>
          <p:cNvSpPr/>
          <p:nvPr/>
        </p:nvSpPr>
        <p:spPr>
          <a:xfrm>
            <a:off x="1891107" y="1575239"/>
            <a:ext cx="5352256" cy="432000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lvl="0" algn="ctr"/>
            <a:r>
              <a:rPr lang="en-GB" dirty="0"/>
              <a:t>Frog Pond Subtraction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2 Text">
            <a:hlinkClick r:id="rId3" action="ppaction://hlinksldjump"/>
          </p:cNvPr>
          <p:cNvSpPr/>
          <p:nvPr/>
        </p:nvSpPr>
        <p:spPr>
          <a:xfrm>
            <a:off x="1891107" y="2126533"/>
            <a:ext cx="5352256" cy="432000"/>
          </a:xfrm>
          <a:prstGeom prst="roundRect">
            <a:avLst/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/>
              <a:t>Hungry Monkey Subtraction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3 Text">
            <a:hlinkClick r:id="rId3" action="ppaction://hlinksldjump"/>
          </p:cNvPr>
          <p:cNvSpPr/>
          <p:nvPr/>
        </p:nvSpPr>
        <p:spPr>
          <a:xfrm>
            <a:off x="1891107" y="2677827"/>
            <a:ext cx="5352256" cy="432000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/>
              <a:t>Popping Bubbles – Number Line Subtraction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4 Text">
            <a:hlinkClick r:id="" action="ppaction://noaction"/>
          </p:cNvPr>
          <p:cNvSpPr/>
          <p:nvPr/>
        </p:nvSpPr>
        <p:spPr>
          <a:xfrm>
            <a:off x="1891107" y="3229121"/>
            <a:ext cx="5352256" cy="427390"/>
          </a:xfrm>
          <a:prstGeom prst="roundRect">
            <a:avLst/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en-GB" dirty="0"/>
              <a:t>Poor Bobby Bear – Counting Back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5 Text">
            <a:hlinkClick r:id="rId3" action="ppaction://hlinksldjump"/>
          </p:cNvPr>
          <p:cNvSpPr/>
          <p:nvPr/>
        </p:nvSpPr>
        <p:spPr>
          <a:xfrm>
            <a:off x="1891107" y="3775805"/>
            <a:ext cx="5352256" cy="432000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en-GB" dirty="0"/>
              <a:t>Colourful Flowers Subtraction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6 Text">
            <a:hlinkClick r:id="rId2" action="ppaction://hlinksldjump"/>
          </p:cNvPr>
          <p:cNvSpPr/>
          <p:nvPr/>
        </p:nvSpPr>
        <p:spPr>
          <a:xfrm>
            <a:off x="1891107" y="4327099"/>
            <a:ext cx="5352256" cy="432000"/>
          </a:xfrm>
          <a:prstGeom prst="roundRect">
            <a:avLst/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/>
              <a:t>Missing Spots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7 Text">
            <a:hlinkClick r:id="" action="ppaction://noaction"/>
          </p:cNvPr>
          <p:cNvSpPr/>
          <p:nvPr/>
        </p:nvSpPr>
        <p:spPr>
          <a:xfrm>
            <a:off x="1884973" y="4872318"/>
            <a:ext cx="5352256" cy="432000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en-GB" dirty="0"/>
              <a:t>Horse Jump Subtraction</a:t>
            </a:r>
          </a:p>
        </p:txBody>
      </p:sp>
      <p:sp>
        <p:nvSpPr>
          <p:cNvPr id="22" name="8 Text">
            <a:hlinkClick r:id="" action="ppaction://noaction"/>
          </p:cNvPr>
          <p:cNvSpPr/>
          <p:nvPr/>
        </p:nvSpPr>
        <p:spPr>
          <a:xfrm>
            <a:off x="1891107" y="5429687"/>
            <a:ext cx="5352256" cy="432000"/>
          </a:xfrm>
          <a:prstGeom prst="roundRect">
            <a:avLst/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en-GB" dirty="0">
                <a:ea typeface="Arial"/>
                <a:cs typeface="Arial"/>
                <a:sym typeface="Arial"/>
              </a:rPr>
              <a:t>Superhero Subtraction</a:t>
            </a:r>
          </a:p>
        </p:txBody>
      </p:sp>
      <p:sp>
        <p:nvSpPr>
          <p:cNvPr id="3" name="Hyperlink 1">
            <a:hlinkClick r:id="rId2" action="ppaction://hlinksldjump"/>
          </p:cNvPr>
          <p:cNvSpPr/>
          <p:nvPr/>
        </p:nvSpPr>
        <p:spPr>
          <a:xfrm>
            <a:off x="1884973" y="1575239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yperlink 2">
            <a:hlinkClick r:id="rId4" action="ppaction://hlinksldjump"/>
          </p:cNvPr>
          <p:cNvSpPr/>
          <p:nvPr/>
        </p:nvSpPr>
        <p:spPr>
          <a:xfrm>
            <a:off x="1884973" y="2124387"/>
            <a:ext cx="5352256" cy="437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Hyperlink 3">
            <a:hlinkClick r:id="rId5" action="ppaction://hlinksldjump"/>
          </p:cNvPr>
          <p:cNvSpPr/>
          <p:nvPr/>
        </p:nvSpPr>
        <p:spPr>
          <a:xfrm>
            <a:off x="1884973" y="2688257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Hyperlink 4">
            <a:hlinkClick r:id="rId6" action="ppaction://hlinksldjump"/>
          </p:cNvPr>
          <p:cNvSpPr/>
          <p:nvPr/>
        </p:nvSpPr>
        <p:spPr>
          <a:xfrm>
            <a:off x="1906077" y="3229411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Hyperlink 5">
            <a:hlinkClick r:id="rId7" action="ppaction://hlinksldjump"/>
          </p:cNvPr>
          <p:cNvSpPr/>
          <p:nvPr/>
        </p:nvSpPr>
        <p:spPr>
          <a:xfrm>
            <a:off x="1884973" y="3780943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Hyperlink 6">
            <a:hlinkClick r:id="rId8" action="ppaction://hlinksldjump"/>
          </p:cNvPr>
          <p:cNvSpPr/>
          <p:nvPr/>
        </p:nvSpPr>
        <p:spPr>
          <a:xfrm>
            <a:off x="1884973" y="4332279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Hyperlink 7">
            <a:hlinkClick r:id="rId9" action="ppaction://hlinksldjump"/>
          </p:cNvPr>
          <p:cNvSpPr/>
          <p:nvPr/>
        </p:nvSpPr>
        <p:spPr>
          <a:xfrm>
            <a:off x="1884973" y="4883615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Hyperlink 8">
            <a:hlinkClick r:id="rId10" action="ppaction://hlinksldjump"/>
          </p:cNvPr>
          <p:cNvSpPr/>
          <p:nvPr/>
        </p:nvSpPr>
        <p:spPr>
          <a:xfrm>
            <a:off x="1884973" y="5434951"/>
            <a:ext cx="5352256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Monkey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3" y="1212274"/>
            <a:ext cx="1552678" cy="2204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r="63480" b="20443"/>
          <a:stretch/>
        </p:blipFill>
        <p:spPr>
          <a:xfrm>
            <a:off x="7324764" y="308839"/>
            <a:ext cx="1501739" cy="15952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r="63480" b="20443"/>
          <a:stretch/>
        </p:blipFill>
        <p:spPr>
          <a:xfrm>
            <a:off x="8296693" y="1675047"/>
            <a:ext cx="846008" cy="8986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r="63480" b="20443"/>
          <a:stretch/>
        </p:blipFill>
        <p:spPr>
          <a:xfrm>
            <a:off x="7643250" y="1930991"/>
            <a:ext cx="492079" cy="522716"/>
          </a:xfrm>
          <a:prstGeom prst="rect">
            <a:avLst/>
          </a:prstGeom>
        </p:spPr>
      </p:pic>
      <p:pic>
        <p:nvPicPr>
          <p:cNvPr id="27" name="Happy Bear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89" y="3178174"/>
            <a:ext cx="1630393" cy="33882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8" y="3882539"/>
            <a:ext cx="1971388" cy="26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Frog Pond Subtraction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03" y="1514285"/>
            <a:ext cx="4524318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-GB" sz="1800" b="0" dirty="0"/>
              <a:t>The frogs are sitting on the log. Click the frogs to make them jump into the pond. </a:t>
            </a:r>
            <a:endParaRPr lang="en-GB" sz="1800" b="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o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31" y="2418354"/>
            <a:ext cx="5807787" cy="339589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fish 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Question 2"/>
          <p:cNvSpPr/>
          <p:nvPr/>
        </p:nvSpPr>
        <p:spPr>
          <a:xfrm>
            <a:off x="5218607" y="1431398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>
                <a:srgbClr val="FF0000"/>
              </a:buClr>
              <a:buSzPts val="1200"/>
            </a:pPr>
            <a:r>
              <a:rPr lang="en-GB" sz="1400" dirty="0"/>
              <a:t>How many frogs are left on the log?</a:t>
            </a: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" name="Question 1"/>
          <p:cNvSpPr/>
          <p:nvPr/>
        </p:nvSpPr>
        <p:spPr>
          <a:xfrm>
            <a:off x="5238895" y="1443691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frogs were on the log?</a:t>
            </a:r>
          </a:p>
        </p:txBody>
      </p:sp>
      <p:grpSp>
        <p:nvGrpSpPr>
          <p:cNvPr id="8" name="Back"/>
          <p:cNvGrpSpPr/>
          <p:nvPr/>
        </p:nvGrpSpPr>
        <p:grpSpPr>
          <a:xfrm>
            <a:off x="94891" y="77638"/>
            <a:ext cx="854015" cy="802256"/>
            <a:chOff x="94891" y="77638"/>
            <a:chExt cx="854015" cy="802256"/>
          </a:xfrm>
        </p:grpSpPr>
        <p:grpSp>
          <p:nvGrpSpPr>
            <p:cNvPr id="17" name="Group 16"/>
            <p:cNvGrpSpPr/>
            <p:nvPr/>
          </p:nvGrpSpPr>
          <p:grpSpPr>
            <a:xfrm>
              <a:off x="236274" y="199475"/>
              <a:ext cx="558839" cy="558839"/>
              <a:chOff x="1308100" y="3224141"/>
              <a:chExt cx="635000" cy="635000"/>
            </a:xfrm>
          </p:grpSpPr>
          <p:sp>
            <p:nvSpPr>
              <p:cNvPr id="15" name="Oval 14">
                <a:hlinkClick r:id="rId3" action="ppaction://hlinksldjump"/>
              </p:cNvPr>
              <p:cNvSpPr/>
              <p:nvPr/>
            </p:nvSpPr>
            <p:spPr>
              <a:xfrm>
                <a:off x="1308100" y="3224141"/>
                <a:ext cx="635000" cy="635000"/>
              </a:xfrm>
              <a:prstGeom prst="ellipse">
                <a:avLst/>
              </a:prstGeom>
              <a:solidFill>
                <a:srgbClr val="EDBCD9"/>
              </a:solidFill>
              <a:ln w="1905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Arrow: Right 15"/>
              <p:cNvSpPr/>
              <p:nvPr/>
            </p:nvSpPr>
            <p:spPr>
              <a:xfrm flipH="1">
                <a:off x="1475799" y="3438306"/>
                <a:ext cx="293200" cy="231800"/>
              </a:xfrm>
              <a:prstGeom prst="rightArrow">
                <a:avLst/>
              </a:prstGeom>
              <a:solidFill>
                <a:srgbClr val="ED74A9"/>
              </a:solidFill>
              <a:ln w="1270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94891" y="77638"/>
              <a:ext cx="854015" cy="80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grpSp>
        <p:nvGrpSpPr>
          <p:cNvPr id="26" name="Reset Button"/>
          <p:cNvGrpSpPr/>
          <p:nvPr/>
        </p:nvGrpSpPr>
        <p:grpSpPr>
          <a:xfrm>
            <a:off x="7124162" y="2372711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C9085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7122653" y="2379175"/>
            <a:ext cx="1810288" cy="558839"/>
            <a:chOff x="3062247" y="3925433"/>
            <a:chExt cx="1810288" cy="558839"/>
          </a:xfrm>
        </p:grpSpPr>
        <p:sp>
          <p:nvSpPr>
            <p:cNvPr id="44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Goldfis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28" y="1456693"/>
            <a:ext cx="1536860" cy="696340"/>
          </a:xfrm>
          <a:prstGeom prst="rect">
            <a:avLst/>
          </a:prstGeom>
        </p:spPr>
      </p:pic>
      <p:pic>
        <p:nvPicPr>
          <p:cNvPr id="19" name="Frog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14" y="2707842"/>
            <a:ext cx="705864" cy="591951"/>
          </a:xfrm>
          <a:prstGeom prst="rect">
            <a:avLst/>
          </a:prstGeom>
        </p:spPr>
      </p:pic>
      <p:pic>
        <p:nvPicPr>
          <p:cNvPr id="32" name="Frog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7444" y="3079214"/>
            <a:ext cx="705864" cy="591951"/>
          </a:xfrm>
          <a:prstGeom prst="rect">
            <a:avLst/>
          </a:prstGeom>
        </p:spPr>
      </p:pic>
      <p:pic>
        <p:nvPicPr>
          <p:cNvPr id="33" name="Frog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74" y="2814329"/>
            <a:ext cx="705864" cy="591951"/>
          </a:xfrm>
          <a:prstGeom prst="rect">
            <a:avLst/>
          </a:prstGeom>
        </p:spPr>
      </p:pic>
      <p:pic>
        <p:nvPicPr>
          <p:cNvPr id="34" name="Frog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0640" y="3193319"/>
            <a:ext cx="705864" cy="591951"/>
          </a:xfrm>
          <a:prstGeom prst="rect">
            <a:avLst/>
          </a:prstGeom>
        </p:spPr>
      </p:pic>
      <p:pic>
        <p:nvPicPr>
          <p:cNvPr id="35" name="Frog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34" y="2931550"/>
            <a:ext cx="705864" cy="59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0741 L -0.00868 0.00764 C -0.01076 0.01111 -0.0125 0.01505 -0.01458 0.01898 C -0.01649 0.02246 -0.0184 0.02593 -0.02031 0.0294 C -0.02135 0.03102 -0.02257 0.03264 -0.02326 0.03449 C -0.02396 0.03611 -0.02465 0.03797 -0.02517 0.03959 C -0.02569 0.04098 -0.02569 0.04236 -0.02621 0.04352 C -0.02673 0.04491 -0.0276 0.04607 -0.02812 0.04746 C -0.02864 0.04861 -0.02864 0.05 -0.02917 0.05139 C -0.03003 0.05394 -0.03107 0.05648 -0.03194 0.05903 C -0.03455 0.07547 -0.03125 0.05764 -0.03489 0.06945 C -0.03542 0.07107 -0.03542 0.07292 -0.03594 0.07454 C -0.03646 0.07639 -0.03715 0.07801 -0.03785 0.07963 C -0.03819 0.08241 -0.03854 0.08496 -0.03871 0.0875 C -0.0401 0.10023 -0.03889 0.09422 -0.0408 0.10162 C -0.04149 0.1125 -0.04114 0.11644 -0.04357 0.12639 C -0.04601 0.13565 -0.04305 0.12408 -0.04548 0.13542 C -0.04687 0.14121 -0.04774 0.14144 -0.04844 0.14954 C -0.04878 0.15301 -0.04896 0.15648 -0.04948 0.15996 C -0.04965 0.16158 -0.05017 0.16343 -0.05035 0.16505 C -0.05139 0.1713 -0.05173 0.17685 -0.05226 0.18334 L -0.05139 0.22732 L -0.05139 0.22755 " pathEditMode="relative" rAng="0" ptsTypes="AAAAAAAAAAAAAAAAAAAAA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0162 L -0.00938 -0.00139 C -0.00972 0.01852 -0.0099 0.03889 -0.01042 0.05926 C -0.01042 0.06088 -0.01094 0.06273 -0.01146 0.06435 C -0.01198 0.0662 -0.01267 0.06782 -0.01337 0.06944 C -0.01545 0.08333 -0.01476 0.08102 -0.02101 0.10185 C -0.0224 0.10625 -0.02361 0.11065 -0.025 0.11481 C -0.02587 0.11759 -0.02691 0.11991 -0.02778 0.12268 C -0.0283 0.12384 -0.02847 0.12523 -0.02882 0.12662 C -0.02969 0.12917 -0.0309 0.13171 -0.03177 0.13426 C -0.03438 0.14236 -0.03524 0.14792 -0.0375 0.15625 C -0.03819 0.15856 -0.03889 0.16065 -0.03941 0.16273 C -0.03993 0.16458 -0.03993 0.16643 -0.04045 0.16806 C -0.04149 0.17083 -0.04306 0.17315 -0.04427 0.17569 C -0.04531 0.17778 -0.04618 0.18009 -0.04722 0.18218 C -0.04774 0.18495 -0.04826 0.18866 -0.04913 0.1912 C -0.05052 0.19537 -0.05174 0.19815 -0.05399 0.20162 C -0.05556 0.20393 -0.05764 0.20556 -0.05885 0.2081 C -0.05955 0.20949 -0.06024 0.21065 -0.06076 0.21204 C -0.06146 0.21366 -0.06198 0.21551 -0.06267 0.21713 C -0.06319 0.21829 -0.06458 0.21991 -0.06458 0.22014 L -0.06458 0.21991 " pathEditMode="relative" rAng="0" ptsTypes="AAAAAAAAAAAAAAAAAAAA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01342 L -0.01511 -0.01319 C -0.01407 -0.00833 -0.01285 -0.00324 -0.01216 0.00209 C -0.01163 0.00579 -0.01146 0.00972 -0.01111 0.01366 C -0.01077 0.01713 -0.01042 0.0206 -0.01007 0.02408 C -0.01042 0.04051 -0.01059 0.05672 -0.01111 0.07315 C -0.01129 0.07593 -0.01163 0.07847 -0.01216 0.08102 C -0.01268 0.08357 -0.01337 0.08611 -0.01407 0.08866 C -0.01841 0.13195 -0.01459 0.08797 -0.01702 0.16644 C -0.01702 0.16783 -0.01771 0.16898 -0.01788 0.17037 C -0.02118 0.18542 -0.01615 0.16297 -0.01997 0.18334 C -0.02049 0.18588 -0.02118 0.18843 -0.02188 0.19097 C -0.02292 0.19537 -0.02275 0.19352 -0.02275 0.1963 L -0.02275 0.19653 " pathEditMode="relative" rAng="0" ptsTypes="AAAAAAAAAAAA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0509 L -0.00763 0.00532 C -0.01232 0.0162 -0.01996 0.03495 -0.02517 0.04259 C -0.02916 0.04814 -0.03333 0.05347 -0.0368 0.05949 C -0.03871 0.0625 -0.03993 0.06643 -0.04166 0.06967 C -0.04427 0.07453 -0.04704 0.07916 -0.04948 0.08402 C -0.0552 0.0956 -0.0552 0.09652 -0.0592 0.10856 C -0.05954 0.11203 -0.05989 0.11551 -0.06007 0.11898 C -0.06059 0.12662 -0.06041 0.13449 -0.06111 0.14236 C -0.06145 0.14676 -0.0625 0.15092 -0.06302 0.15532 C -0.06336 0.16041 -0.06371 0.16551 -0.06406 0.17083 C -0.06458 0.17777 -0.06597 0.19051 -0.06701 0.19676 C -0.06736 0.19976 -0.06823 0.20277 -0.06892 0.20578 C -0.06927 0.20995 -0.06944 0.21435 -0.06979 0.21875 C -0.07013 0.22083 -0.07066 0.22291 -0.07083 0.22523 C -0.071 0.2287 -0.07083 0.23217 -0.07083 0.23564 L -0.07083 0.23588 " pathEditMode="relative" rAng="0" ptsTypes="AAAAAAAAAAAAAAA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069 L -0.00121 -0.00046 C -0.00052 0.00486 0.00018 0.01042 0.0007 0.01597 C 0.00191 0.02685 0.00209 0.03449 0.00278 0.04584 C 0.00243 0.06783 0.00226 0.08982 0.00174 0.11181 C 0.00174 0.11435 0.00139 0.1169 0.0007 0.11945 C -3.88889E-6 0.12269 -0.00121 0.12546 -0.00208 0.12847 C -0.00416 0.14491 -0.00173 0.12801 -0.00798 0.15324 C -0.01093 0.16459 -0.00885 0.16134 -0.0118 0.1713 C -0.01267 0.17384 -0.01371 0.17662 -0.01475 0.17894 C -0.01666 0.1831 -0.01961 0.18634 -0.02066 0.19074 L -0.02152 0.19468 L -0.02152 0.19491 " pathEditMode="relative" rAng="0" ptsTypes="AAAAAAAAAAA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Hungry Monkey Subtraction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03" y="1514285"/>
            <a:ext cx="4524318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-GB" sz="1800" b="0" dirty="0"/>
              <a:t>Can you help the hungry monkey eat his lunch?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Polly the parrot 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" name="Parro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73" y="1068733"/>
            <a:ext cx="1302424" cy="1569679"/>
          </a:xfrm>
          <a:prstGeom prst="rect">
            <a:avLst/>
          </a:prstGeom>
        </p:spPr>
      </p:pic>
      <p:sp>
        <p:nvSpPr>
          <p:cNvPr id="9" name="Question 2"/>
          <p:cNvSpPr/>
          <p:nvPr/>
        </p:nvSpPr>
        <p:spPr>
          <a:xfrm>
            <a:off x="5218607" y="1431398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1200"/>
            </a:pPr>
            <a:r>
              <a:rPr lang="en-GB" sz="1400" dirty="0"/>
              <a:t>How many bananas </a:t>
            </a:r>
          </a:p>
          <a:p>
            <a:pPr lvl="0" algn="ctr">
              <a:buClr>
                <a:srgbClr val="FF0000"/>
              </a:buClr>
              <a:buSzPts val="1200"/>
            </a:pPr>
            <a:r>
              <a:rPr lang="en-GB" sz="1400" dirty="0"/>
              <a:t>are left?</a:t>
            </a:r>
          </a:p>
        </p:txBody>
      </p:sp>
      <p:sp>
        <p:nvSpPr>
          <p:cNvPr id="10" name="Question 1"/>
          <p:cNvSpPr/>
          <p:nvPr/>
        </p:nvSpPr>
        <p:spPr>
          <a:xfrm>
            <a:off x="5200448" y="1455281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bananas are there?</a:t>
            </a:r>
          </a:p>
        </p:txBody>
      </p:sp>
      <p:grpSp>
        <p:nvGrpSpPr>
          <p:cNvPr id="26" name="Reset Button"/>
          <p:cNvGrpSpPr/>
          <p:nvPr/>
        </p:nvGrpSpPr>
        <p:grpSpPr>
          <a:xfrm>
            <a:off x="7124162" y="2372711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C9085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7122653" y="2370549"/>
            <a:ext cx="1810288" cy="558839"/>
            <a:chOff x="3062247" y="3925433"/>
            <a:chExt cx="1810288" cy="558839"/>
          </a:xfrm>
        </p:grpSpPr>
        <p:sp>
          <p:nvSpPr>
            <p:cNvPr id="44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Monke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01" y="2290268"/>
            <a:ext cx="2024087" cy="28732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02" y="2600475"/>
            <a:ext cx="1390546" cy="9829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57" y="3063090"/>
            <a:ext cx="1390546" cy="9829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28" y="3757109"/>
            <a:ext cx="1390546" cy="9829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61" y="3619087"/>
            <a:ext cx="1390546" cy="9785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08" y="4180511"/>
            <a:ext cx="1390546" cy="9829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66" y="4777496"/>
            <a:ext cx="1390546" cy="982973"/>
          </a:xfrm>
          <a:prstGeom prst="rect">
            <a:avLst/>
          </a:prstGeom>
        </p:spPr>
      </p:pic>
      <p:sp>
        <p:nvSpPr>
          <p:cNvPr id="32" name="Rectangle: Rounded Corners 31"/>
          <p:cNvSpPr/>
          <p:nvPr/>
        </p:nvSpPr>
        <p:spPr>
          <a:xfrm>
            <a:off x="646053" y="5291355"/>
            <a:ext cx="2839020" cy="533453"/>
          </a:xfrm>
          <a:prstGeom prst="roundRect">
            <a:avLst/>
          </a:prstGeom>
          <a:solidFill>
            <a:srgbClr val="87BD31"/>
          </a:solidFill>
          <a:ln w="28575"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en-GB" sz="1400" dirty="0"/>
              <a:t>Click on the hungry monkey to help him eat his lunch. </a:t>
            </a:r>
          </a:p>
        </p:txBody>
      </p:sp>
      <p:grpSp>
        <p:nvGrpSpPr>
          <p:cNvPr id="31" name="Back"/>
          <p:cNvGrpSpPr/>
          <p:nvPr/>
        </p:nvGrpSpPr>
        <p:grpSpPr>
          <a:xfrm>
            <a:off x="77639" y="77638"/>
            <a:ext cx="854015" cy="802256"/>
            <a:chOff x="94891" y="77638"/>
            <a:chExt cx="854015" cy="802256"/>
          </a:xfrm>
        </p:grpSpPr>
        <p:grpSp>
          <p:nvGrpSpPr>
            <p:cNvPr id="33" name="Group 32"/>
            <p:cNvGrpSpPr/>
            <p:nvPr/>
          </p:nvGrpSpPr>
          <p:grpSpPr>
            <a:xfrm>
              <a:off x="236274" y="199475"/>
              <a:ext cx="558839" cy="558839"/>
              <a:chOff x="1308100" y="3224141"/>
              <a:chExt cx="635000" cy="635000"/>
            </a:xfrm>
          </p:grpSpPr>
          <p:sp>
            <p:nvSpPr>
              <p:cNvPr id="35" name="Oval 34">
                <a:hlinkClick r:id="rId5" action="ppaction://hlinksldjump"/>
              </p:cNvPr>
              <p:cNvSpPr/>
              <p:nvPr/>
            </p:nvSpPr>
            <p:spPr>
              <a:xfrm>
                <a:off x="1308100" y="3224141"/>
                <a:ext cx="635000" cy="635000"/>
              </a:xfrm>
              <a:prstGeom prst="ellipse">
                <a:avLst/>
              </a:prstGeom>
              <a:solidFill>
                <a:srgbClr val="EDBCD9"/>
              </a:solidFill>
              <a:ln w="1905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Arrow: Right 41"/>
              <p:cNvSpPr/>
              <p:nvPr/>
            </p:nvSpPr>
            <p:spPr>
              <a:xfrm flipH="1">
                <a:off x="1475799" y="3438306"/>
                <a:ext cx="293200" cy="231800"/>
              </a:xfrm>
              <a:prstGeom prst="rightArrow">
                <a:avLst/>
              </a:prstGeom>
              <a:solidFill>
                <a:srgbClr val="ED74A9"/>
              </a:solidFill>
              <a:ln w="1270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TextBox 33">
              <a:hlinkClick r:id="rId5" action="ppaction://hlinksldjump"/>
            </p:cNvPr>
            <p:cNvSpPr txBox="1"/>
            <p:nvPr/>
          </p:nvSpPr>
          <p:spPr>
            <a:xfrm>
              <a:off x="94891" y="77638"/>
              <a:ext cx="854015" cy="80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587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47" y="496859"/>
            <a:ext cx="7906180" cy="994306"/>
          </a:xfrm>
        </p:spPr>
        <p:txBody>
          <a:bodyPr/>
          <a:lstStyle/>
          <a:p>
            <a:r>
              <a:rPr lang="en-GB" sz="2700" dirty="0"/>
              <a:t>Popping Bubbles – Number Line Subtraction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4165" y="1473201"/>
            <a:ext cx="4524318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-GB" sz="1800" b="0" dirty="0"/>
              <a:t>Darcy is having fun blowing lots of bubbles!</a:t>
            </a:r>
            <a:endParaRPr lang="en-GB" sz="1800" b="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Darc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13" y="776621"/>
            <a:ext cx="714109" cy="2317208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Darcy to reveal questions that encourage the development of children’s</a:t>
            </a:r>
            <a:br>
              <a:rPr lang="en-GB" sz="14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Question 3"/>
          <p:cNvSpPr/>
          <p:nvPr/>
        </p:nvSpPr>
        <p:spPr>
          <a:xfrm>
            <a:off x="4770408" y="1417970"/>
            <a:ext cx="2652981" cy="897878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Can you use the number line to work out how many bubbles will be left if another bubble pops?</a:t>
            </a:r>
          </a:p>
        </p:txBody>
      </p:sp>
      <p:sp>
        <p:nvSpPr>
          <p:cNvPr id="9" name="Question 2"/>
          <p:cNvSpPr/>
          <p:nvPr/>
        </p:nvSpPr>
        <p:spPr>
          <a:xfrm>
            <a:off x="5226443" y="1414938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1200"/>
            </a:pPr>
            <a:r>
              <a:rPr lang="en-GB" sz="1400" dirty="0"/>
              <a:t>If 1 bubble pops, how many would be left?</a:t>
            </a:r>
          </a:p>
        </p:txBody>
      </p:sp>
      <p:sp>
        <p:nvSpPr>
          <p:cNvPr id="10" name="Question 1"/>
          <p:cNvSpPr/>
          <p:nvPr/>
        </p:nvSpPr>
        <p:spPr>
          <a:xfrm>
            <a:off x="5213405" y="1415119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bubbles are there?</a:t>
            </a:r>
          </a:p>
        </p:txBody>
      </p:sp>
      <p:grpSp>
        <p:nvGrpSpPr>
          <p:cNvPr id="26" name="Reset Button"/>
          <p:cNvGrpSpPr/>
          <p:nvPr/>
        </p:nvGrpSpPr>
        <p:grpSpPr>
          <a:xfrm>
            <a:off x="7124162" y="231753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Click Again Button 2"/>
          <p:cNvGrpSpPr/>
          <p:nvPr/>
        </p:nvGrpSpPr>
        <p:grpSpPr>
          <a:xfrm>
            <a:off x="7111377" y="2315115"/>
            <a:ext cx="1810288" cy="558839"/>
            <a:chOff x="3062247" y="3925433"/>
            <a:chExt cx="1810288" cy="558839"/>
          </a:xfrm>
        </p:grpSpPr>
        <p:sp>
          <p:nvSpPr>
            <p:cNvPr id="38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0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C9085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42" name="Arrow: Right 41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7111377" y="2315115"/>
            <a:ext cx="1810288" cy="558839"/>
            <a:chOff x="3062247" y="3925433"/>
            <a:chExt cx="1810288" cy="558839"/>
          </a:xfrm>
        </p:grpSpPr>
        <p:sp>
          <p:nvSpPr>
            <p:cNvPr id="44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8" name="Number 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46512"/>
              </p:ext>
            </p:extLst>
          </p:nvPr>
        </p:nvGraphicFramePr>
        <p:xfrm>
          <a:off x="4566684" y="4950998"/>
          <a:ext cx="369505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010">
                  <a:extLst>
                    <a:ext uri="{9D8B030D-6E8A-4147-A177-3AD203B41FA5}">
                      <a16:colId xmlns:a16="http://schemas.microsoft.com/office/drawing/2014/main" val="792963582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47960455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6525655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98513814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653948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51099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415807" y="5196772"/>
            <a:ext cx="3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60093" y="5196772"/>
            <a:ext cx="3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8BD31"/>
                </a:solidFill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04379" y="5196772"/>
            <a:ext cx="3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9085B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25676" y="5196772"/>
            <a:ext cx="3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8BD31"/>
                </a:solidFill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69962" y="5196772"/>
            <a:ext cx="3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9085B"/>
                </a:solidFill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096492" y="5196772"/>
            <a:ext cx="3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8BD31"/>
                </a:solidFill>
              </a:rPr>
              <a:t>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r="63480" b="20443"/>
          <a:stretch/>
        </p:blipFill>
        <p:spPr>
          <a:xfrm>
            <a:off x="1010669" y="2642121"/>
            <a:ext cx="1440783" cy="153048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r="63480" b="20443"/>
          <a:stretch/>
        </p:blipFill>
        <p:spPr>
          <a:xfrm>
            <a:off x="2751891" y="2158968"/>
            <a:ext cx="2141118" cy="227442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r="63480" b="20443"/>
          <a:stretch/>
        </p:blipFill>
        <p:spPr>
          <a:xfrm>
            <a:off x="2136942" y="3989135"/>
            <a:ext cx="836434" cy="88851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r="63480" b="20443"/>
          <a:stretch/>
        </p:blipFill>
        <p:spPr>
          <a:xfrm>
            <a:off x="4977657" y="2539001"/>
            <a:ext cx="1009905" cy="107278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r="63480" b="20443"/>
          <a:stretch/>
        </p:blipFill>
        <p:spPr>
          <a:xfrm>
            <a:off x="5869719" y="2997679"/>
            <a:ext cx="1466119" cy="15573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44214" y="5182135"/>
            <a:ext cx="398606" cy="398606"/>
          </a:xfrm>
          <a:prstGeom prst="ellipse">
            <a:avLst/>
          </a:prstGeom>
          <a:noFill/>
          <a:ln w="28575"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7334942" y="5188487"/>
            <a:ext cx="398606" cy="398606"/>
          </a:xfrm>
          <a:prstGeom prst="ellipse">
            <a:avLst/>
          </a:prstGeom>
          <a:noFill/>
          <a:ln w="28575"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Block Arc 46"/>
          <p:cNvSpPr/>
          <p:nvPr/>
        </p:nvSpPr>
        <p:spPr>
          <a:xfrm rot="10800000">
            <a:off x="7534245" y="5425975"/>
            <a:ext cx="756956" cy="440616"/>
          </a:xfrm>
          <a:prstGeom prst="blockArc">
            <a:avLst>
              <a:gd name="adj1" fmla="val 10681541"/>
              <a:gd name="adj2" fmla="val 182850"/>
              <a:gd name="adj3" fmla="val 12838"/>
            </a:avLst>
          </a:prstGeom>
          <a:solidFill>
            <a:srgbClr val="BF0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Pop the Bubble"/>
          <p:cNvSpPr/>
          <p:nvPr/>
        </p:nvSpPr>
        <p:spPr>
          <a:xfrm>
            <a:off x="856364" y="4974583"/>
            <a:ext cx="3140015" cy="536904"/>
          </a:xfrm>
          <a:prstGeom prst="roundRect">
            <a:avLst/>
          </a:prstGeom>
          <a:solidFill>
            <a:srgbClr val="87BD31"/>
          </a:solidFill>
          <a:ln w="38100"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Pop a bubble!</a:t>
            </a:r>
          </a:p>
        </p:txBody>
      </p:sp>
      <p:grpSp>
        <p:nvGrpSpPr>
          <p:cNvPr id="48" name="Back"/>
          <p:cNvGrpSpPr/>
          <p:nvPr/>
        </p:nvGrpSpPr>
        <p:grpSpPr>
          <a:xfrm>
            <a:off x="69013" y="77638"/>
            <a:ext cx="854015" cy="802256"/>
            <a:chOff x="94891" y="77638"/>
            <a:chExt cx="854015" cy="802256"/>
          </a:xfrm>
        </p:grpSpPr>
        <p:grpSp>
          <p:nvGrpSpPr>
            <p:cNvPr id="49" name="Group 48"/>
            <p:cNvGrpSpPr/>
            <p:nvPr/>
          </p:nvGrpSpPr>
          <p:grpSpPr>
            <a:xfrm>
              <a:off x="236274" y="199475"/>
              <a:ext cx="558839" cy="558839"/>
              <a:chOff x="1308100" y="3224141"/>
              <a:chExt cx="635000" cy="635000"/>
            </a:xfrm>
          </p:grpSpPr>
          <p:sp>
            <p:nvSpPr>
              <p:cNvPr id="51" name="Oval 50">
                <a:hlinkClick r:id="rId4" action="ppaction://hlinksldjump"/>
              </p:cNvPr>
              <p:cNvSpPr/>
              <p:nvPr/>
            </p:nvSpPr>
            <p:spPr>
              <a:xfrm>
                <a:off x="1308100" y="3224141"/>
                <a:ext cx="635000" cy="635000"/>
              </a:xfrm>
              <a:prstGeom prst="ellipse">
                <a:avLst/>
              </a:prstGeom>
              <a:solidFill>
                <a:srgbClr val="EDBCD9"/>
              </a:solidFill>
              <a:ln w="1905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Arrow: Right 51"/>
              <p:cNvSpPr/>
              <p:nvPr/>
            </p:nvSpPr>
            <p:spPr>
              <a:xfrm flipH="1">
                <a:off x="1475799" y="3438306"/>
                <a:ext cx="293200" cy="231800"/>
              </a:xfrm>
              <a:prstGeom prst="rightArrow">
                <a:avLst/>
              </a:prstGeom>
              <a:solidFill>
                <a:srgbClr val="ED74A9"/>
              </a:solidFill>
              <a:ln w="1270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TextBox 49">
              <a:hlinkClick r:id="rId4" action="ppaction://hlinksldjump"/>
            </p:cNvPr>
            <p:cNvSpPr txBox="1"/>
            <p:nvPr/>
          </p:nvSpPr>
          <p:spPr>
            <a:xfrm>
              <a:off x="94891" y="77638"/>
              <a:ext cx="854015" cy="80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6720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9" grpId="0" animBg="1"/>
      <p:bldP spid="9" grpId="1" animBg="1"/>
      <p:bldP spid="10" grpId="0" animBg="1"/>
      <p:bldP spid="10" grpId="1" animBg="1"/>
      <p:bldP spid="5" grpId="0" animBg="1"/>
      <p:bldP spid="43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8895"/>
            <a:ext cx="8033082" cy="994306"/>
          </a:xfrm>
        </p:spPr>
        <p:txBody>
          <a:bodyPr/>
          <a:lstStyle/>
          <a:p>
            <a:r>
              <a:rPr lang="en-GB" sz="3200" dirty="0"/>
              <a:t>Poor Bobby Bear – Counting Back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4165" y="1473201"/>
            <a:ext cx="4524318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-GB" sz="1800" b="0" dirty="0"/>
              <a:t>Bobby Bear is poorly. His temperature is 7. If we give him some medicine, his temperature should go down by 3.</a:t>
            </a:r>
            <a:endParaRPr lang="en-GB" sz="1800" b="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Doct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5" y="907480"/>
            <a:ext cx="1207256" cy="1758312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doctor to reveal questions that encourage the development of children’s</a:t>
            </a:r>
            <a:br>
              <a:rPr lang="en-GB" sz="14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Question 2"/>
          <p:cNvSpPr/>
          <p:nvPr/>
        </p:nvSpPr>
        <p:spPr>
          <a:xfrm>
            <a:off x="5098483" y="1414146"/>
            <a:ext cx="2321024" cy="903941"/>
          </a:xfrm>
          <a:prstGeom prst="roundRect">
            <a:avLst>
              <a:gd name="adj" fmla="val 16118"/>
            </a:avLst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1200"/>
            </a:pPr>
            <a:r>
              <a:rPr lang="en-GB" sz="1400" dirty="0"/>
              <a:t>Did Bobby’s temperature go up or down when he had the medicine?</a:t>
            </a:r>
          </a:p>
        </p:txBody>
      </p:sp>
      <p:sp>
        <p:nvSpPr>
          <p:cNvPr id="10" name="Question 1"/>
          <p:cNvSpPr/>
          <p:nvPr/>
        </p:nvSpPr>
        <p:spPr>
          <a:xfrm>
            <a:off x="5222119" y="1420885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Can you count back 3 from 7? What will his temperature be?</a:t>
            </a:r>
          </a:p>
        </p:txBody>
      </p:sp>
      <p:grpSp>
        <p:nvGrpSpPr>
          <p:cNvPr id="26" name="Reset Button"/>
          <p:cNvGrpSpPr/>
          <p:nvPr/>
        </p:nvGrpSpPr>
        <p:grpSpPr>
          <a:xfrm>
            <a:off x="7124162" y="231753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7111377" y="2315115"/>
            <a:ext cx="1810288" cy="558839"/>
            <a:chOff x="3062247" y="3925433"/>
            <a:chExt cx="1810288" cy="558839"/>
          </a:xfrm>
        </p:grpSpPr>
        <p:sp>
          <p:nvSpPr>
            <p:cNvPr id="44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95" y="2599632"/>
            <a:ext cx="1407788" cy="3135036"/>
          </a:xfrm>
          <a:prstGeom prst="rect">
            <a:avLst/>
          </a:prstGeom>
        </p:spPr>
      </p:pic>
      <p:pic>
        <p:nvPicPr>
          <p:cNvPr id="19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95" y="2599046"/>
            <a:ext cx="1407788" cy="3135036"/>
          </a:xfrm>
          <a:prstGeom prst="rect">
            <a:avLst/>
          </a:prstGeom>
        </p:spPr>
      </p:pic>
      <p:pic>
        <p:nvPicPr>
          <p:cNvPr id="21" name="Sad Bea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31" y="2517143"/>
            <a:ext cx="1817446" cy="3252098"/>
          </a:xfrm>
          <a:prstGeom prst="rect">
            <a:avLst/>
          </a:prstGeom>
        </p:spPr>
      </p:pic>
      <p:pic>
        <p:nvPicPr>
          <p:cNvPr id="24" name="Happy Bea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85" y="2406084"/>
            <a:ext cx="1630393" cy="3388288"/>
          </a:xfrm>
          <a:prstGeom prst="rect">
            <a:avLst/>
          </a:prstGeom>
        </p:spPr>
      </p:pic>
      <p:pic>
        <p:nvPicPr>
          <p:cNvPr id="27" name="Medicin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36" y="3548855"/>
            <a:ext cx="1125164" cy="2133208"/>
          </a:xfrm>
          <a:prstGeom prst="rect">
            <a:avLst/>
          </a:prstGeom>
        </p:spPr>
      </p:pic>
      <p:sp>
        <p:nvSpPr>
          <p:cNvPr id="53" name="Pop the Bubble"/>
          <p:cNvSpPr/>
          <p:nvPr/>
        </p:nvSpPr>
        <p:spPr>
          <a:xfrm>
            <a:off x="6797841" y="4284636"/>
            <a:ext cx="1615489" cy="1449446"/>
          </a:xfrm>
          <a:prstGeom prst="roundRect">
            <a:avLst/>
          </a:prstGeom>
          <a:solidFill>
            <a:srgbClr val="87BD31"/>
          </a:solidFill>
          <a:ln w="38100"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/>
              <a:t>Click on the medicine to make Bobby better.</a:t>
            </a:r>
          </a:p>
        </p:txBody>
      </p:sp>
      <p:grpSp>
        <p:nvGrpSpPr>
          <p:cNvPr id="28" name="Back"/>
          <p:cNvGrpSpPr/>
          <p:nvPr/>
        </p:nvGrpSpPr>
        <p:grpSpPr>
          <a:xfrm>
            <a:off x="69013" y="77638"/>
            <a:ext cx="854015" cy="802256"/>
            <a:chOff x="94891" y="77638"/>
            <a:chExt cx="854015" cy="802256"/>
          </a:xfrm>
        </p:grpSpPr>
        <p:grpSp>
          <p:nvGrpSpPr>
            <p:cNvPr id="31" name="Group 30"/>
            <p:cNvGrpSpPr/>
            <p:nvPr/>
          </p:nvGrpSpPr>
          <p:grpSpPr>
            <a:xfrm>
              <a:off x="236274" y="199475"/>
              <a:ext cx="558839" cy="558839"/>
              <a:chOff x="1308100" y="3224141"/>
              <a:chExt cx="635000" cy="635000"/>
            </a:xfrm>
          </p:grpSpPr>
          <p:sp>
            <p:nvSpPr>
              <p:cNvPr id="34" name="Oval 33">
                <a:hlinkClick r:id="rId8" action="ppaction://hlinksldjump"/>
              </p:cNvPr>
              <p:cNvSpPr/>
              <p:nvPr/>
            </p:nvSpPr>
            <p:spPr>
              <a:xfrm>
                <a:off x="1308100" y="3224141"/>
                <a:ext cx="635000" cy="635000"/>
              </a:xfrm>
              <a:prstGeom prst="ellipse">
                <a:avLst/>
              </a:prstGeom>
              <a:solidFill>
                <a:srgbClr val="EDBCD9"/>
              </a:solidFill>
              <a:ln w="1905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Arrow: Right 34"/>
              <p:cNvSpPr/>
              <p:nvPr/>
            </p:nvSpPr>
            <p:spPr>
              <a:xfrm flipH="1">
                <a:off x="1475799" y="3438306"/>
                <a:ext cx="293200" cy="231800"/>
              </a:xfrm>
              <a:prstGeom prst="rightArrow">
                <a:avLst/>
              </a:prstGeom>
              <a:solidFill>
                <a:srgbClr val="ED74A9"/>
              </a:solidFill>
              <a:ln w="1270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>
              <a:hlinkClick r:id="rId8" action="ppaction://hlinksldjump"/>
            </p:cNvPr>
            <p:cNvSpPr txBox="1"/>
            <p:nvPr/>
          </p:nvSpPr>
          <p:spPr>
            <a:xfrm>
              <a:off x="94891" y="77638"/>
              <a:ext cx="854015" cy="80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816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Colourful Flowers Subtraction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4165" y="1473201"/>
            <a:ext cx="4524318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-GB" sz="1800" b="0" dirty="0"/>
              <a:t>Bettie only wants yellow flowers in the basket. Can you say which flowers are not yellow? Click on the basket to move the flowers.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Bettie to reveal questions that encourage the development of children’s</a:t>
            </a:r>
            <a:br>
              <a:rPr lang="en-GB" sz="14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8" y="3324707"/>
            <a:ext cx="4209691" cy="2539051"/>
          </a:xfrm>
          <a:prstGeom prst="rect">
            <a:avLst/>
          </a:prstGeom>
        </p:spPr>
      </p:pic>
      <p:pic>
        <p:nvPicPr>
          <p:cNvPr id="8" name="Betti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04" y="758314"/>
            <a:ext cx="1171180" cy="2152930"/>
          </a:xfrm>
          <a:prstGeom prst="rect">
            <a:avLst/>
          </a:prstGeom>
        </p:spPr>
      </p:pic>
      <p:sp>
        <p:nvSpPr>
          <p:cNvPr id="28" name="Question 3"/>
          <p:cNvSpPr/>
          <p:nvPr/>
        </p:nvSpPr>
        <p:spPr>
          <a:xfrm>
            <a:off x="5214725" y="1417970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flowers will there be in the basket?</a:t>
            </a:r>
          </a:p>
        </p:txBody>
      </p:sp>
      <p:sp>
        <p:nvSpPr>
          <p:cNvPr id="9" name="Question 2"/>
          <p:cNvSpPr/>
          <p:nvPr/>
        </p:nvSpPr>
        <p:spPr>
          <a:xfrm>
            <a:off x="5218607" y="1400666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1200"/>
            </a:pPr>
            <a:r>
              <a:rPr lang="en-GB" sz="1400" dirty="0"/>
              <a:t>How many flowers are not yellow?</a:t>
            </a:r>
          </a:p>
        </p:txBody>
      </p:sp>
      <p:sp>
        <p:nvSpPr>
          <p:cNvPr id="10" name="Question 1"/>
          <p:cNvSpPr/>
          <p:nvPr/>
        </p:nvSpPr>
        <p:spPr>
          <a:xfrm>
            <a:off x="5214725" y="1425519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flowers are yellow?</a:t>
            </a:r>
          </a:p>
        </p:txBody>
      </p:sp>
      <p:grpSp>
        <p:nvGrpSpPr>
          <p:cNvPr id="26" name="Reset Button"/>
          <p:cNvGrpSpPr/>
          <p:nvPr/>
        </p:nvGrpSpPr>
        <p:grpSpPr>
          <a:xfrm>
            <a:off x="7124162" y="231753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Click Again Button 2"/>
          <p:cNvGrpSpPr/>
          <p:nvPr/>
        </p:nvGrpSpPr>
        <p:grpSpPr>
          <a:xfrm>
            <a:off x="7111377" y="2315115"/>
            <a:ext cx="1810288" cy="558839"/>
            <a:chOff x="3062247" y="3925433"/>
            <a:chExt cx="1810288" cy="558839"/>
          </a:xfrm>
        </p:grpSpPr>
        <p:sp>
          <p:nvSpPr>
            <p:cNvPr id="38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0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C9085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42" name="Arrow: Right 41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7111377" y="2315115"/>
            <a:ext cx="1810288" cy="558839"/>
            <a:chOff x="3062247" y="3925433"/>
            <a:chExt cx="1810288" cy="558839"/>
          </a:xfrm>
        </p:grpSpPr>
        <p:sp>
          <p:nvSpPr>
            <p:cNvPr id="44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30" y="4103101"/>
            <a:ext cx="605539" cy="6032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90" y="3950318"/>
            <a:ext cx="593941" cy="591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2" y="3681712"/>
            <a:ext cx="596669" cy="594368"/>
          </a:xfrm>
          <a:prstGeom prst="rect">
            <a:avLst/>
          </a:prstGeom>
        </p:spPr>
      </p:pic>
      <p:sp>
        <p:nvSpPr>
          <p:cNvPr id="47" name="Rectangle: Rounded Corners 46"/>
          <p:cNvSpPr/>
          <p:nvPr/>
        </p:nvSpPr>
        <p:spPr>
          <a:xfrm>
            <a:off x="5022380" y="4125253"/>
            <a:ext cx="3340446" cy="156191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96" y="4033492"/>
            <a:ext cx="605539" cy="60320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01" y="3467400"/>
            <a:ext cx="605539" cy="6032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24" y="3362866"/>
            <a:ext cx="605539" cy="60320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00" y="3443277"/>
            <a:ext cx="596669" cy="59436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09" y="4023079"/>
            <a:ext cx="593941" cy="5916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10" y="3308632"/>
            <a:ext cx="605539" cy="60320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26" y="4957840"/>
            <a:ext cx="593941" cy="5916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24" y="4326431"/>
            <a:ext cx="596669" cy="59436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43" y="4253997"/>
            <a:ext cx="596669" cy="59436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93" y="4971273"/>
            <a:ext cx="593941" cy="591650"/>
          </a:xfrm>
          <a:prstGeom prst="rect">
            <a:avLst/>
          </a:prstGeom>
        </p:spPr>
      </p:pic>
      <p:grpSp>
        <p:nvGrpSpPr>
          <p:cNvPr id="43" name="Back"/>
          <p:cNvGrpSpPr/>
          <p:nvPr/>
        </p:nvGrpSpPr>
        <p:grpSpPr>
          <a:xfrm>
            <a:off x="69013" y="77638"/>
            <a:ext cx="854015" cy="802256"/>
            <a:chOff x="94891" y="77638"/>
            <a:chExt cx="854015" cy="802256"/>
          </a:xfrm>
        </p:grpSpPr>
        <p:grpSp>
          <p:nvGrpSpPr>
            <p:cNvPr id="58" name="Group 57"/>
            <p:cNvGrpSpPr/>
            <p:nvPr/>
          </p:nvGrpSpPr>
          <p:grpSpPr>
            <a:xfrm>
              <a:off x="236274" y="199475"/>
              <a:ext cx="558839" cy="558839"/>
              <a:chOff x="1308100" y="3224141"/>
              <a:chExt cx="635000" cy="635000"/>
            </a:xfrm>
          </p:grpSpPr>
          <p:sp>
            <p:nvSpPr>
              <p:cNvPr id="60" name="Oval 59">
                <a:hlinkClick r:id="rId7" action="ppaction://hlinksldjump"/>
              </p:cNvPr>
              <p:cNvSpPr/>
              <p:nvPr/>
            </p:nvSpPr>
            <p:spPr>
              <a:xfrm>
                <a:off x="1308100" y="3224141"/>
                <a:ext cx="635000" cy="635000"/>
              </a:xfrm>
              <a:prstGeom prst="ellipse">
                <a:avLst/>
              </a:prstGeom>
              <a:solidFill>
                <a:srgbClr val="EDBCD9"/>
              </a:solidFill>
              <a:ln w="1905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Arrow: Right 60"/>
              <p:cNvSpPr/>
              <p:nvPr/>
            </p:nvSpPr>
            <p:spPr>
              <a:xfrm flipH="1">
                <a:off x="1475799" y="3438306"/>
                <a:ext cx="293200" cy="231800"/>
              </a:xfrm>
              <a:prstGeom prst="rightArrow">
                <a:avLst/>
              </a:prstGeom>
              <a:solidFill>
                <a:srgbClr val="ED74A9"/>
              </a:solidFill>
              <a:ln w="1270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9" name="TextBox 58">
              <a:hlinkClick r:id="rId7" action="ppaction://hlinksldjump"/>
            </p:cNvPr>
            <p:cNvSpPr txBox="1"/>
            <p:nvPr/>
          </p:nvSpPr>
          <p:spPr>
            <a:xfrm>
              <a:off x="94891" y="77638"/>
              <a:ext cx="854015" cy="80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143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9" grpId="0" animBg="1"/>
      <p:bldP spid="9" grpId="1" animBg="1"/>
      <p:bldP spid="10" grpId="0" animBg="1"/>
      <p:bldP spid="10" grpId="1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Missing Spots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4165" y="1473201"/>
            <a:ext cx="4524318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-GB" sz="1800" b="0" dirty="0"/>
              <a:t>Dotty the dog is very spotty. How many spots does Dotty have? Each time the wind blows, a spot blows off! </a:t>
            </a:r>
            <a:endParaRPr lang="en-GB" sz="18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cat to reveal questions that encourage the development of children’s</a:t>
            </a:r>
            <a:br>
              <a:rPr lang="en-GB" sz="14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Question 3"/>
          <p:cNvSpPr/>
          <p:nvPr/>
        </p:nvSpPr>
        <p:spPr>
          <a:xfrm>
            <a:off x="5214725" y="1417970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1200"/>
            </a:pPr>
            <a:r>
              <a:rPr lang="en-GB" sz="1400" dirty="0"/>
              <a:t>Can you explain what is happening to Dotty’s spots?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Question 2"/>
          <p:cNvSpPr/>
          <p:nvPr/>
        </p:nvSpPr>
        <p:spPr>
          <a:xfrm>
            <a:off x="5233765" y="1421190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200"/>
            </a:pPr>
            <a:r>
              <a:rPr lang="en-GB" sz="1400" dirty="0"/>
              <a:t>How many spots does Dotty have left now? </a:t>
            </a:r>
          </a:p>
        </p:txBody>
      </p:sp>
      <p:sp>
        <p:nvSpPr>
          <p:cNvPr id="10" name="Question 1"/>
          <p:cNvSpPr/>
          <p:nvPr/>
        </p:nvSpPr>
        <p:spPr>
          <a:xfrm>
            <a:off x="5233765" y="1415147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200"/>
            </a:pPr>
            <a:r>
              <a:rPr lang="en-GB" sz="1400" dirty="0"/>
              <a:t>How many spots disappeared? </a:t>
            </a:r>
          </a:p>
        </p:txBody>
      </p:sp>
      <p:grpSp>
        <p:nvGrpSpPr>
          <p:cNvPr id="26" name="Reset Button"/>
          <p:cNvGrpSpPr/>
          <p:nvPr/>
        </p:nvGrpSpPr>
        <p:grpSpPr>
          <a:xfrm>
            <a:off x="7124162" y="231753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Click Again Button 2"/>
          <p:cNvGrpSpPr/>
          <p:nvPr/>
        </p:nvGrpSpPr>
        <p:grpSpPr>
          <a:xfrm>
            <a:off x="7111377" y="2315115"/>
            <a:ext cx="1810288" cy="558839"/>
            <a:chOff x="3062247" y="3925433"/>
            <a:chExt cx="1810288" cy="558839"/>
          </a:xfrm>
        </p:grpSpPr>
        <p:sp>
          <p:nvSpPr>
            <p:cNvPr id="38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0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C9085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42" name="Arrow: Right 41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7111377" y="2315115"/>
            <a:ext cx="1810288" cy="558839"/>
            <a:chOff x="3062247" y="3925433"/>
            <a:chExt cx="1810288" cy="558839"/>
          </a:xfrm>
        </p:grpSpPr>
        <p:sp>
          <p:nvSpPr>
            <p:cNvPr id="44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Do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13" y="2344298"/>
            <a:ext cx="2794016" cy="2630099"/>
          </a:xfrm>
          <a:prstGeom prst="rect">
            <a:avLst/>
          </a:prstGeom>
        </p:spPr>
      </p:pic>
      <p:sp>
        <p:nvSpPr>
          <p:cNvPr id="12" name="1"/>
          <p:cNvSpPr/>
          <p:nvPr/>
        </p:nvSpPr>
        <p:spPr>
          <a:xfrm>
            <a:off x="4145873" y="3461181"/>
            <a:ext cx="287836" cy="287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2"/>
          <p:cNvSpPr/>
          <p:nvPr/>
        </p:nvSpPr>
        <p:spPr>
          <a:xfrm>
            <a:off x="4053904" y="3822247"/>
            <a:ext cx="183938" cy="1839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3"/>
          <p:cNvSpPr/>
          <p:nvPr/>
        </p:nvSpPr>
        <p:spPr>
          <a:xfrm>
            <a:off x="5032851" y="4653936"/>
            <a:ext cx="183938" cy="1839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4"/>
          <p:cNvSpPr/>
          <p:nvPr/>
        </p:nvSpPr>
        <p:spPr>
          <a:xfrm>
            <a:off x="5036472" y="4283081"/>
            <a:ext cx="287836" cy="287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5"/>
          <p:cNvSpPr/>
          <p:nvPr/>
        </p:nvSpPr>
        <p:spPr>
          <a:xfrm>
            <a:off x="4341740" y="3845432"/>
            <a:ext cx="183938" cy="1839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6"/>
          <p:cNvSpPr/>
          <p:nvPr/>
        </p:nvSpPr>
        <p:spPr>
          <a:xfrm>
            <a:off x="4257116" y="2626675"/>
            <a:ext cx="183491" cy="1256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Cute Clou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059" y="2908080"/>
            <a:ext cx="2619375" cy="1288423"/>
          </a:xfrm>
          <a:prstGeom prst="rect">
            <a:avLst/>
          </a:prstGeom>
        </p:spPr>
      </p:pic>
      <p:pic>
        <p:nvPicPr>
          <p:cNvPr id="34" name="Blowing Clou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059" y="2908080"/>
            <a:ext cx="2619375" cy="1288423"/>
          </a:xfrm>
          <a:prstGeom prst="rect">
            <a:avLst/>
          </a:prstGeom>
        </p:spPr>
      </p:pic>
      <p:sp>
        <p:nvSpPr>
          <p:cNvPr id="35" name="Loose A Spot"/>
          <p:cNvSpPr/>
          <p:nvPr/>
        </p:nvSpPr>
        <p:spPr>
          <a:xfrm>
            <a:off x="783161" y="4400255"/>
            <a:ext cx="2395931" cy="50146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Lose </a:t>
            </a:r>
            <a:r>
              <a:rPr lang="en-GB" dirty="0"/>
              <a:t>a spot!</a:t>
            </a:r>
          </a:p>
        </p:txBody>
      </p:sp>
      <p:graphicFrame>
        <p:nvGraphicFramePr>
          <p:cNvPr id="67" name="Number 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30836"/>
              </p:ext>
            </p:extLst>
          </p:nvPr>
        </p:nvGraphicFramePr>
        <p:xfrm>
          <a:off x="957567" y="5698229"/>
          <a:ext cx="73901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010">
                  <a:extLst>
                    <a:ext uri="{9D8B030D-6E8A-4147-A177-3AD203B41FA5}">
                      <a16:colId xmlns:a16="http://schemas.microsoft.com/office/drawing/2014/main" val="792963582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47960455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6525655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98513814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65394801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795934236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0940569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6797439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192407417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3261408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51099"/>
                  </a:ext>
                </a:extLst>
              </a:tr>
            </a:tbl>
          </a:graphicData>
        </a:graphic>
      </p:graphicFrame>
      <p:grpSp>
        <p:nvGrpSpPr>
          <p:cNvPr id="68" name="Number Line Numbers"/>
          <p:cNvGrpSpPr/>
          <p:nvPr/>
        </p:nvGrpSpPr>
        <p:grpSpPr>
          <a:xfrm>
            <a:off x="788331" y="5389385"/>
            <a:ext cx="7817351" cy="369332"/>
            <a:chOff x="660172" y="5246703"/>
            <a:chExt cx="7817351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660172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9085B"/>
                  </a:solidFill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04458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88BD31"/>
                  </a:solidFill>
                </a:rPr>
                <a:t>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48744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9085B"/>
                  </a:solidFill>
                </a:rPr>
                <a:t>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70041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88BD31"/>
                  </a:solidFill>
                </a:rPr>
                <a:t>3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14327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9085B"/>
                  </a:solidFill>
                </a:rPr>
                <a:t>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40857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88BD31"/>
                  </a:solidFill>
                </a:rPr>
                <a:t>5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76265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9085B"/>
                  </a:solidFill>
                </a:rPr>
                <a:t>6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20551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88BD31"/>
                  </a:solidFill>
                </a:rPr>
                <a:t>7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55959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9085B"/>
                  </a:solidFill>
                </a:rPr>
                <a:t>8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00244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88BD31"/>
                  </a:solidFill>
                </a:rPr>
                <a:t>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973507" y="5246703"/>
              <a:ext cx="50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9085B"/>
                  </a:solidFill>
                </a:rPr>
                <a:t>10</a:t>
              </a:r>
            </a:p>
          </p:txBody>
        </p:sp>
      </p:grpSp>
      <p:sp>
        <p:nvSpPr>
          <p:cNvPr id="84" name="Block Arc 83"/>
          <p:cNvSpPr/>
          <p:nvPr/>
        </p:nvSpPr>
        <p:spPr>
          <a:xfrm>
            <a:off x="4634804" y="5220542"/>
            <a:ext cx="756956" cy="440616"/>
          </a:xfrm>
          <a:prstGeom prst="blockArc">
            <a:avLst>
              <a:gd name="adj1" fmla="val 10681541"/>
              <a:gd name="adj2" fmla="val 182850"/>
              <a:gd name="adj3" fmla="val 1283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Block Arc 84"/>
          <p:cNvSpPr/>
          <p:nvPr/>
        </p:nvSpPr>
        <p:spPr>
          <a:xfrm>
            <a:off x="3897601" y="5212091"/>
            <a:ext cx="756956" cy="440616"/>
          </a:xfrm>
          <a:prstGeom prst="blockArc">
            <a:avLst>
              <a:gd name="adj1" fmla="val 10681541"/>
              <a:gd name="adj2" fmla="val 182850"/>
              <a:gd name="adj3" fmla="val 1283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Block Arc 85"/>
          <p:cNvSpPr/>
          <p:nvPr/>
        </p:nvSpPr>
        <p:spPr>
          <a:xfrm>
            <a:off x="3150772" y="5206312"/>
            <a:ext cx="756956" cy="440616"/>
          </a:xfrm>
          <a:prstGeom prst="blockArc">
            <a:avLst>
              <a:gd name="adj1" fmla="val 10681541"/>
              <a:gd name="adj2" fmla="val 182850"/>
              <a:gd name="adj3" fmla="val 1283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Block Arc 86"/>
          <p:cNvSpPr/>
          <p:nvPr/>
        </p:nvSpPr>
        <p:spPr>
          <a:xfrm>
            <a:off x="2410655" y="5198578"/>
            <a:ext cx="756956" cy="440616"/>
          </a:xfrm>
          <a:prstGeom prst="blockArc">
            <a:avLst>
              <a:gd name="adj1" fmla="val 10681541"/>
              <a:gd name="adj2" fmla="val 182850"/>
              <a:gd name="adj3" fmla="val 1283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Block Arc 87"/>
          <p:cNvSpPr/>
          <p:nvPr/>
        </p:nvSpPr>
        <p:spPr>
          <a:xfrm>
            <a:off x="1679136" y="5192125"/>
            <a:ext cx="756956" cy="440616"/>
          </a:xfrm>
          <a:prstGeom prst="blockArc">
            <a:avLst>
              <a:gd name="adj1" fmla="val 10681541"/>
              <a:gd name="adj2" fmla="val 182850"/>
              <a:gd name="adj3" fmla="val 1283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Block Arc 88"/>
          <p:cNvSpPr/>
          <p:nvPr/>
        </p:nvSpPr>
        <p:spPr>
          <a:xfrm>
            <a:off x="943593" y="5185673"/>
            <a:ext cx="756956" cy="440616"/>
          </a:xfrm>
          <a:prstGeom prst="blockArc">
            <a:avLst>
              <a:gd name="adj1" fmla="val 10681541"/>
              <a:gd name="adj2" fmla="val 182850"/>
              <a:gd name="adj3" fmla="val 1283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55" name="Back"/>
          <p:cNvGrpSpPr/>
          <p:nvPr/>
        </p:nvGrpSpPr>
        <p:grpSpPr>
          <a:xfrm>
            <a:off x="69013" y="77638"/>
            <a:ext cx="854015" cy="802256"/>
            <a:chOff x="94891" y="77638"/>
            <a:chExt cx="854015" cy="802256"/>
          </a:xfrm>
        </p:grpSpPr>
        <p:grpSp>
          <p:nvGrpSpPr>
            <p:cNvPr id="56" name="Group 55"/>
            <p:cNvGrpSpPr/>
            <p:nvPr/>
          </p:nvGrpSpPr>
          <p:grpSpPr>
            <a:xfrm>
              <a:off x="236274" y="199475"/>
              <a:ext cx="558839" cy="558839"/>
              <a:chOff x="1308100" y="3224141"/>
              <a:chExt cx="635000" cy="635000"/>
            </a:xfrm>
          </p:grpSpPr>
          <p:sp>
            <p:nvSpPr>
              <p:cNvPr id="63" name="Oval 62">
                <a:hlinkClick r:id="rId5" action="ppaction://hlinksldjump"/>
              </p:cNvPr>
              <p:cNvSpPr/>
              <p:nvPr/>
            </p:nvSpPr>
            <p:spPr>
              <a:xfrm>
                <a:off x="1308100" y="3224141"/>
                <a:ext cx="635000" cy="635000"/>
              </a:xfrm>
              <a:prstGeom prst="ellipse">
                <a:avLst/>
              </a:prstGeom>
              <a:solidFill>
                <a:srgbClr val="EDBCD9"/>
              </a:solidFill>
              <a:ln w="1905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4" name="Arrow: Right 63"/>
              <p:cNvSpPr/>
              <p:nvPr/>
            </p:nvSpPr>
            <p:spPr>
              <a:xfrm flipH="1">
                <a:off x="1475799" y="3438306"/>
                <a:ext cx="293200" cy="231800"/>
              </a:xfrm>
              <a:prstGeom prst="rightArrow">
                <a:avLst/>
              </a:prstGeom>
              <a:solidFill>
                <a:srgbClr val="ED74A9"/>
              </a:solidFill>
              <a:ln w="1270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7" name="TextBox 56">
              <a:hlinkClick r:id="rId5" action="ppaction://hlinksldjump"/>
            </p:cNvPr>
            <p:cNvSpPr txBox="1"/>
            <p:nvPr/>
          </p:nvSpPr>
          <p:spPr>
            <a:xfrm>
              <a:off x="94891" y="77638"/>
              <a:ext cx="854015" cy="80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pic>
        <p:nvPicPr>
          <p:cNvPr id="8" name="Ca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60" y="1004693"/>
            <a:ext cx="1572498" cy="12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0347 L 0.00694 -0.00347 C 0.01007 -0.00439 0.01302 -0.00578 0.01632 -0.00625 C 0.02291 -0.0074 0.05243 -0.00902 0.0559 -0.00902 L 0.11007 -0.00763 C 0.11823 -0.0074 0.11007 -0.00416 0.12048 -0.00069 L 0.12465 0.0007 C 0.12569 0.00162 0.12673 0.00232 0.12778 0.00348 C 0.12882 0.00463 0.12968 0.00649 0.1309 0.00764 C 0.13212 0.0088 0.13368 0.0095 0.13507 0.01042 C 0.13576 0.01181 0.13628 0.0132 0.13715 0.01459 C 0.13802 0.01598 0.13923 0.01713 0.14028 0.01875 C 0.14132 0.02084 0.14201 0.02362 0.1434 0.0257 C 0.14548 0.02917 0.14826 0.03218 0.15069 0.03542 C 0.15173 0.03681 0.15243 0.03843 0.15382 0.03959 C 0.15486 0.04051 0.1559 0.04121 0.15694 0.04237 C 0.16319 0.04954 0.15833 0.04653 0.16423 0.04931 C 0.17048 0.05764 0.16597 0.05255 0.17361 0.05903 C 0.17569 0.06065 0.1776 0.06297 0.17986 0.06459 C 0.18142 0.06575 0.18316 0.06644 0.18507 0.06737 C 0.19184 0.07061 0.19687 0.07223 0.20486 0.07431 C 0.20955 0.07547 0.21458 0.07547 0.21944 0.07709 C 0.22222 0.07801 0.22482 0.07917 0.22778 0.07987 C 0.23246 0.08102 0.23732 0.08195 0.24236 0.08264 C 0.2651 0.08496 0.25121 0.0838 0.28403 0.08542 C 0.28611 0.08496 0.30573 0.08496 0.31423 0.08125 C 0.31597 0.08033 0.31753 0.07917 0.31944 0.07848 C 0.32066 0.07778 0.32222 0.07755 0.32361 0.07709 C 0.325 0.07616 0.32621 0.075 0.32778 0.07431 C 0.32899 0.07362 0.33055 0.07362 0.33194 0.07292 C 0.33472 0.0713 0.33767 0.06945 0.34028 0.06737 C 0.34132 0.06644 0.34218 0.06505 0.3434 0.06459 C 0.34462 0.06366 0.34618 0.06366 0.34757 0.0632 C 0.34861 0.06227 0.34948 0.06112 0.35069 0.06042 C 0.3533 0.05834 0.35903 0.05487 0.35903 0.05487 C 0.36389 0.05533 0.36875 0.0551 0.37361 0.05625 C 0.37482 0.05649 0.37569 0.05787 0.37673 0.05903 C 0.38055 0.0625 0.38437 0.06644 0.38819 0.07014 C 0.38923 0.07107 0.3901 0.07292 0.39132 0.07431 C 0.39479 0.07825 0.39479 0.07662 0.39965 0.07987 C 0.40069 0.08056 0.40156 0.08172 0.40278 0.08264 C 0.40399 0.08357 0.40555 0.08426 0.40694 0.08542 C 0.40903 0.08704 0.41076 0.08982 0.41319 0.09098 C 0.41423 0.09144 0.41528 0.09167 0.41632 0.09237 C 0.4243 0.09769 0.41458 0.09283 0.42257 0.09653 C 0.42326 0.10047 0.4243 0.10695 0.42569 0.11042 C 0.42639 0.11227 0.42691 0.11412 0.42778 0.11598 C 0.4283 0.11737 0.42882 0.11875 0.42986 0.12014 C 0.43073 0.1213 0.43194 0.122 0.43298 0.12292 C 0.43663 0.13033 0.43333 0.12454 0.44028 0.13264 C 0.44132 0.1338 0.44218 0.13565 0.4434 0.13681 C 0.44462 0.13797 0.44618 0.1382 0.44757 0.13959 C 0.45069 0.14237 0.45312 0.14746 0.45694 0.14931 C 0.45903 0.15024 0.46093 0.15116 0.46319 0.15209 C 0.46892 0.15394 0.4658 0.15301 0.47257 0.15487 C 0.47361 0.15579 0.47448 0.15695 0.47569 0.15764 C 0.47708 0.15834 0.48385 0.15996 0.48507 0.16042 C 0.50278 0.16598 0.49166 0.16366 0.50903 0.16598 C 0.51805 0.16551 0.52708 0.16575 0.53611 0.16459 C 0.53784 0.16412 0.53941 0.1625 0.54132 0.16181 C 0.54253 0.16112 0.54409 0.16088 0.54548 0.16042 C 0.54653 0.15996 0.54739 0.15926 0.54861 0.15903 C 0.54982 0.15834 0.55139 0.15811 0.55278 0.15764 C 0.56354 0.15209 0.55034 0.15695 0.56111 0.15348 C 0.56215 0.15209 0.56319 0.1507 0.56423 0.14931 C 0.5658 0.14676 0.56632 0.14491 0.56736 0.14237 L 0.56736 0.14237 " pathEditMode="relative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162 L 0.00382 -0.00162 L 0.0382 -0.00301 C 0.04132 -0.00301 0.04427 -0.00416 0.04757 -0.00439 C 0.0658 -0.00509 0.08438 -0.00532 0.10278 -0.00578 L 0.16424 -0.00439 C 0.16632 -0.00416 0.16823 -0.00324 0.17049 -0.00301 C 0.17275 -0.00231 0.17535 -0.00208 0.17778 -0.00162 C 0.18629 0.00232 0.18177 0.00162 0.19132 -0.00023 C 0.19306 -0.00115 0.19462 -0.00208 0.19653 -0.00301 C 0.20087 -0.00486 0.20209 -0.00393 0.20695 -0.00717 C 0.20834 -0.0081 0.20955 -0.00902 0.21111 -0.00995 C 0.21198 -0.01041 0.2132 -0.01064 0.21424 -0.01134 C 0.21528 -0.01203 0.21615 -0.01319 0.21736 -0.01412 C 0.21962 -0.01551 0.22327 -0.01597 0.2257 -0.01689 C 0.23351 -0.01944 0.22309 -0.01689 0.23299 -0.01967 C 0.23646 -0.0206 0.24288 -0.02176 0.24653 -0.02245 C 0.26007 -0.02199 0.27361 -0.02199 0.28716 -0.02106 C 0.30174 -0.01967 0.29306 -0.01921 0.3007 -0.01689 C 0.304 -0.01574 0.30764 -0.01551 0.31111 -0.01412 C 0.31216 -0.01365 0.31302 -0.01296 0.31424 -0.01273 C 0.31615 -0.01203 0.32466 -0.00902 0.32778 -0.00856 C 0.33143 -0.00787 0.33542 -0.00764 0.33924 -0.00717 C 0.3441 -0.00625 0.35382 -0.00439 0.35382 -0.00439 C 0.37535 -0.00486 0.39688 -0.00439 0.41841 -0.00578 C 0.42188 -0.00578 0.42535 -0.00764 0.42882 -0.00856 C 0.43056 -0.00902 0.43229 -0.00902 0.43403 -0.00995 C 0.43611 -0.01088 0.43802 -0.01203 0.44028 -0.01273 C 0.44219 -0.01342 0.44445 -0.01342 0.44653 -0.01412 C 0.45573 -0.01689 0.44097 -0.01389 0.45486 -0.01828 C 0.45886 -0.01944 0.4632 -0.01921 0.46736 -0.02106 C 0.46841 -0.02152 0.46927 -0.02199 0.47049 -0.02245 C 0.47413 -0.02338 0.48386 -0.02453 0.48716 -0.02523 C 0.4967 -0.02824 0.48472 -0.02453 0.49757 -0.02801 C 0.49896 -0.02824 0.50018 -0.02916 0.50174 -0.02939 C 0.51233 -0.03055 0.53403 -0.03217 0.53403 -0.03217 C 0.53976 -0.03333 0.54236 -0.03402 0.54861 -0.03495 C 0.55295 -0.03541 0.55764 -0.03588 0.56216 -0.03634 C 0.56424 -0.0368 0.56632 -0.03657 0.56841 -0.03773 C 0.56962 -0.03842 0.57066 -0.04027 0.57153 -0.04189 C 0.5724 -0.04352 0.57292 -0.0456 0.57361 -0.04745 L 0.57466 -0.05 L 0.57466 -0.05 " pathEditMode="relative" ptsTypes="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32 L 0.00312 0.00532 C 0.00659 0.00393 0.00989 0.00231 0.01354 0.00116 C 0.01545 0.00023 0.02326 -0.00139 0.025 -0.00162 C 0.02795 -0.00232 0.03107 -0.00301 0.03437 -0.00301 C 0.04739 -0.00394 0.06076 -0.00394 0.07396 -0.0044 C 0.10486 -0.00718 0.09357 -0.00695 0.14375 -0.0044 C 0.14548 -0.0044 0.14705 -0.00347 0.14896 -0.00301 C 0.1533 -0.00255 0.15798 -0.00209 0.1625 -0.00162 C 0.17882 -0.00209 0.19514 -0.00185 0.21146 -0.00301 C 0.21284 -0.00324 0.21406 -0.00509 0.21562 -0.00579 C 0.21718 -0.00695 0.21909 -0.00764 0.22083 -0.00857 C 0.22361 -0.01042 0.22621 -0.01296 0.22916 -0.01412 C 0.23021 -0.01459 0.23125 -0.01505 0.23229 -0.01551 C 0.23368 -0.01644 0.23489 -0.01759 0.23646 -0.01829 C 0.24722 -0.02431 0.23819 -0.01759 0.24791 -0.02523 C 0.24861 -0.02662 0.24896 -0.02824 0.25 -0.0294 C 0.25086 -0.03079 0.25191 -0.03148 0.25312 -0.03218 C 0.25503 -0.0338 0.25711 -0.03519 0.25937 -0.03634 C 0.26093 -0.0375 0.26284 -0.03796 0.26458 -0.03912 C 0.27326 -0.04584 0.26336 -0.04213 0.275 -0.04468 C 0.28073 -0.05 0.275 -0.0456 0.28333 -0.04884 C 0.28455 -0.04954 0.28958 -0.05255 0.29166 -0.05301 C 0.29566 -0.05417 0.3 -0.05463 0.30416 -0.05579 C 0.30555 -0.05625 0.30677 -0.05718 0.30833 -0.05718 C 0.31302 -0.0581 0.31805 -0.0581 0.32291 -0.05857 C 0.33993 -0.0625 0.32274 -0.05903 0.35937 -0.06134 C 0.36319 -0.06181 0.36684 -0.0625 0.37083 -0.06273 C 0.37691 -0.06343 0.38333 -0.06366 0.38958 -0.06412 C 0.39132 -0.06459 0.39305 -0.06505 0.39479 -0.06551 C 0.39652 -0.06644 0.39809 -0.06759 0.4 -0.06829 C 0.40086 -0.06898 0.40191 -0.06945 0.40312 -0.06968 C 0.40434 -0.07037 0.4059 -0.0706 0.40729 -0.07107 C 0.40937 -0.07199 0.41128 -0.07315 0.41354 -0.07384 C 0.41493 -0.07431 0.41632 -0.07477 0.41771 -0.07523 C 0.41909 -0.07616 0.42031 -0.07732 0.42187 -0.07801 C 0.42274 -0.07871 0.42396 -0.07894 0.425 -0.0794 C 0.42777 -0.08125 0.43021 -0.08449 0.43333 -0.08496 C 0.43559 -0.08565 0.4401 -0.08611 0.44271 -0.08773 C 0.44375 -0.08866 0.44461 -0.08982 0.44583 -0.09051 C 0.45034 -0.09375 0.45121 -0.09352 0.45625 -0.09468 C 0.46354 -0.1007 0.45868 -0.09769 0.46562 -0.10023 C 0.46666 -0.1007 0.46875 -0.10162 0.46875 -0.10162 L 0.46875 -0.10162 " pathEditMode="relative" ptsTypes="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24 L 0.00122 0.00324 C 0.00504 -0.00139 0.00851 -0.00648 0.01268 -0.01065 C 0.01424 -0.0125 0.01598 -0.01366 0.01789 -0.01481 C 0.03924 -0.02847 0.05104 -0.03773 0.07205 -0.04398 C 0.07813 -0.04606 0.08455 -0.04676 0.0908 -0.04815 C 0.09705 -0.05 0.10313 -0.05255 0.10955 -0.0537 C 0.12014 -0.05625 0.13108 -0.05741 0.14184 -0.05926 C 0.1467 -0.06018 0.15157 -0.06042 0.15643 -0.06204 C 0.16025 -0.06343 0.16389 -0.06505 0.16789 -0.0662 C 0.17292 -0.06782 0.1783 -0.06875 0.18351 -0.07037 C 0.20243 -0.07731 0.19375 -0.07523 0.20955 -0.07731 C 0.21129 -0.07824 0.21285 -0.0794 0.21476 -0.08009 C 0.21598 -0.08079 0.21754 -0.08102 0.21893 -0.08148 C 0.22205 -0.08287 0.22518 -0.08426 0.2283 -0.08565 C 0.23039 -0.08657 0.23229 -0.08819 0.23455 -0.08843 L 0.24497 -0.08981 C 0.26077 -0.09792 0.24601 -0.09074 0.26059 -0.09676 C 0.26372 -0.09815 0.26667 -0.09977 0.26997 -0.10093 C 0.27466 -0.10301 0.27969 -0.1044 0.28455 -0.10648 C 0.30261 -0.11458 0.28698 -0.11018 0.30747 -0.11759 C 0.30938 -0.11852 0.31164 -0.11852 0.31372 -0.11898 C 0.3158 -0.11991 0.31771 -0.12106 0.31997 -0.12176 C 0.32188 -0.12245 0.32414 -0.12268 0.32622 -0.12315 C 0.32934 -0.12431 0.33646 -0.12731 0.33976 -0.1287 C 0.3415 -0.12963 0.34306 -0.13102 0.34497 -0.13148 C 0.34723 -0.13241 0.34983 -0.13241 0.35226 -0.13287 C 0.35643 -0.1338 0.36059 -0.13449 0.36476 -0.13565 C 0.37032 -0.13727 0.3757 -0.14005 0.38143 -0.1412 C 0.38594 -0.14236 0.38837 -0.14282 0.39289 -0.14398 C 0.39427 -0.14444 0.39566 -0.14491 0.39705 -0.14537 C 0.40955 -0.1581 0.38941 -0.13912 0.40955 -0.15231 C 0.41233 -0.15417 0.41493 -0.15648 0.41789 -0.15787 C 0.41962 -0.1588 0.42136 -0.15972 0.42309 -0.16065 C 0.42518 -0.16204 0.42709 -0.16366 0.42934 -0.16481 C 0.43091 -0.16597 0.43282 -0.16667 0.43455 -0.16759 C 0.43559 -0.16852 0.43646 -0.16968 0.43768 -0.17037 C 0.43854 -0.17106 0.43976 -0.1713 0.4408 -0.17176 C 0.44775 -0.17593 0.44219 -0.17361 0.45018 -0.1787 C 0.45104 -0.1794 0.45226 -0.17963 0.4533 -0.18009 C 0.45434 -0.18148 0.45504 -0.18333 0.45643 -0.18426 C 0.46233 -0.18889 0.4592 -0.18241 0.46164 -0.18843 L 0.46164 -0.18843 " pathEditMode="relative" ptsTypes="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649 L -0.00365 0.00649 C -0.00018 0.00602 0.00312 0.0051 0.00677 0.0051 C 0.05295 0.00209 0.06736 0.00417 0.12448 0.00649 C 0.1276 0.00649 0.16441 0.00857 0.16927 0.00926 C 0.19704 0.01181 0.19965 0.0125 0.22239 0.01621 C 0.23177 0.01922 0.22031 0.01574 0.23698 0.01899 C 0.26371 0.02408 0.23159 0.01945 0.26198 0.02454 C 0.2684 0.02547 0.275 0.02639 0.28177 0.02732 C 0.28541 0.02778 0.28941 0.02778 0.29323 0.02871 C 0.3026 0.03056 0.31198 0.03311 0.32135 0.03565 C 0.32482 0.03635 0.32812 0.03774 0.33177 0.03843 C 0.34652 0.04074 0.33611 0.03889 0.35781 0.04399 C 0.35972 0.04445 0.3618 0.04491 0.36406 0.04537 L 0.37552 0.04676 C 0.3842 0.04931 0.38715 0.05024 0.39635 0.05232 C 0.39895 0.05278 0.40173 0.05324 0.40468 0.05371 C 0.41076 0.05417 0.41718 0.05463 0.42343 0.0551 L 0.44218 0.05232 C 0.44392 0.05186 0.44548 0.05116 0.44739 0.05093 C 0.4493 0.05024 0.45156 0.05 0.45364 0.04954 C 0.46649 0.04607 0.44861 0.05047 0.46198 0.04537 C 0.46388 0.04445 0.46614 0.04445 0.46823 0.04399 C 0.47534 0.0375 0.46614 0.04514 0.47968 0.03704 C 0.48142 0.03588 0.48298 0.03403 0.48489 0.03287 C 0.48732 0.03102 0.49184 0.03056 0.49427 0.0301 C 0.51371 0.01875 0.49305 0.0301 0.50573 0.02454 C 0.52274 0.0169 0.50052 0.02616 0.5151 0.01899 C 0.51632 0.01829 0.51788 0.01806 0.51927 0.0176 C 0.52204 0.01528 0.52465 0.0125 0.5276 0.01065 C 0.52882 0.00973 0.53038 0.00973 0.53177 0.00926 C 0.5342 0.00787 0.53663 0.00649 0.53906 0.0051 C 0.54079 0.00371 0.54253 0.00232 0.54427 0.00093 C 0.54566 -0.00046 0.54965 -0.00486 0.55156 -0.00601 C 0.55312 -0.00717 0.55503 -0.00787 0.55677 -0.00879 C 0.56024 -0.01527 0.55902 -0.0125 0.56093 -0.01713 L 0.56093 -0.01713 " pathEditMode="relative" ptsTypes="AAAAAAAAAAAAAAAAAAAAAAAAAAAAAAAAAAAAA">
                                      <p:cBhvr>
                                        <p:cTn id="5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046 L -0.00677 -0.00046 C -0.00347 -0.00232 -8.33333E-7 -0.00486 0.00347 -0.00602 C 0.0066 -0.00718 0.0099 -0.00694 0.01285 -0.00741 C 0.01511 -0.00787 0.01701 -0.00857 0.0191 -0.0088 C 0.02257 -0.00949 0.02604 -0.00972 0.02951 -0.01019 C 0.0467 -0.01273 0.03108 -0.01088 0.05139 -0.01296 C 0.13472 -0.00857 0.10486 -0.01482 0.15347 -0.00324 C 0.15729 -0.00255 0.16129 -0.00185 0.16493 -0.00046 C 0.16875 0.00093 0.17257 0.00231 0.17639 0.0037 C 0.17951 0.00463 0.18281 0.00509 0.18576 0.00648 C 0.18941 0.00787 0.19271 0.01042 0.19618 0.01204 C 0.19896 0.01319 0.20191 0.01366 0.20451 0.01481 C 0.23142 0.02593 0.19306 0.01157 0.22222 0.02315 C 0.225 0.02407 0.22795 0.02454 0.23056 0.02593 C 0.23316 0.02685 0.23542 0.02893 0.23785 0.03009 C 0.24097 0.03125 0.24427 0.03148 0.24722 0.03287 C 0.26354 0.03912 0.24774 0.03565 0.26389 0.03843 C 0.2842 0.0463 0.26441 0.03912 0.28576 0.04537 C 0.29983 0.04931 0.2967 0.05 0.31076 0.05231 C 0.31528 0.05301 0.31979 0.05301 0.32431 0.0537 C 0.33021 0.0544 0.33611 0.05556 0.34201 0.05648 L 0.38889 0.05509 C 0.39479 0.05463 0.4007 0.0537 0.4066 0.0537 L 0.46285 0.05231 C 0.47379 0.05093 0.4757 0.05139 0.48576 0.04815 C 0.49201 0.04583 0.50451 0.0412 0.50451 0.0412 C 0.50556 0.04028 0.5066 0.03889 0.50764 0.03843 C 0.51511 0.03426 0.51615 0.03704 0.52326 0.03009 C 0.52465 0.0287 0.52622 0.02731 0.52743 0.02593 C 0.53142 0.0213 0.53021 0.02037 0.53576 0.01759 C 0.5375 0.01667 0.53924 0.01667 0.54097 0.0162 C 0.54201 0.01481 0.54288 0.01296 0.5441 0.01204 C 0.54601 0.01018 0.54826 0.00926 0.55035 0.00787 C 0.55208 0.00648 0.55382 0.00509 0.55556 0.0037 C 0.55712 0.00231 0.55816 0.00046 0.55972 -0.00046 C 0.5632 -0.00324 0.56701 -0.0044 0.57014 -0.00741 C 0.57813 -0.01551 0.57049 -0.00833 0.57847 -0.01435 C 0.58142 -0.01667 0.58368 -0.01921 0.58576 -0.02269 C 0.58733 -0.02546 0.58993 -0.03102 0.58993 -0.03102 C 0.59028 -0.03333 0.59271 -0.03727 0.59097 -0.03796 C 0.58576 -0.04074 0.57986 -0.03889 0.57431 -0.03935 C 0.57222 -0.03982 0.57014 -0.04028 0.56806 -0.04074 C 0.5592 -0.04884 0.57049 -0.03935 0.56181 -0.04491 C 0.56076 -0.04583 0.55868 -0.04769 0.55868 -0.04769 L 0.55868 -0.04769 " pathEditMode="relative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9" grpId="0" animBg="1"/>
      <p:bldP spid="9" grpId="1" animBg="1"/>
      <p:bldP spid="9" grpId="2" animBg="1"/>
      <p:bldP spid="10" grpId="0" animBg="1"/>
      <p:bldP spid="10" grpId="1" animBg="1"/>
      <p:bldP spid="1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>
                <a:solidFill>
                  <a:srgbClr val="000000"/>
                </a:solidFill>
              </a:rPr>
              <a:t> </a:t>
            </a:r>
            <a:r>
              <a:rPr lang="en-GB" sz="3200" dirty="0">
                <a:solidFill>
                  <a:srgbClr val="000000"/>
                </a:solidFill>
              </a:rPr>
              <a:t>Horse Jump Subtraction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03" y="1514285"/>
            <a:ext cx="4524318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-GB" sz="1800" b="0" dirty="0"/>
              <a:t>Emma enjoys horse riding and she loves going over the jumps! How many jumps does she have to go over?  </a:t>
            </a:r>
            <a:endParaRPr lang="en-GB" sz="18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horseshoe 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Question 2"/>
          <p:cNvSpPr/>
          <p:nvPr/>
        </p:nvSpPr>
        <p:spPr>
          <a:xfrm>
            <a:off x="5015519" y="1301014"/>
            <a:ext cx="2421182" cy="1038407"/>
          </a:xfrm>
          <a:prstGeom prst="roundRect">
            <a:avLst>
              <a:gd name="adj" fmla="val 16118"/>
            </a:avLst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GB" sz="1400" dirty="0"/>
              <a:t>How many jumps are left when she has jumped over 2?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Question 1"/>
          <p:cNvSpPr/>
          <p:nvPr/>
        </p:nvSpPr>
        <p:spPr>
          <a:xfrm>
            <a:off x="4985041" y="1314098"/>
            <a:ext cx="2439328" cy="1050242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GB" sz="1400" dirty="0"/>
              <a:t>How many has Emma got left to jump over after she has jumped over the first one?</a:t>
            </a:r>
            <a:endParaRPr lang="en-GB" sz="1400" dirty="0">
              <a:solidFill>
                <a:srgbClr val="FF0000"/>
              </a:solidFill>
            </a:endParaRPr>
          </a:p>
        </p:txBody>
      </p:sp>
      <p:grpSp>
        <p:nvGrpSpPr>
          <p:cNvPr id="26" name="Reset Button"/>
          <p:cNvGrpSpPr/>
          <p:nvPr/>
        </p:nvGrpSpPr>
        <p:grpSpPr>
          <a:xfrm>
            <a:off x="7124162" y="2372711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C9085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7122653" y="2379175"/>
            <a:ext cx="1810288" cy="558839"/>
            <a:chOff x="3062247" y="3925433"/>
            <a:chExt cx="1810288" cy="558839"/>
          </a:xfrm>
        </p:grpSpPr>
        <p:sp>
          <p:nvSpPr>
            <p:cNvPr id="44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Horse Sho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06" y="985674"/>
            <a:ext cx="1252904" cy="13367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10" y="4209940"/>
            <a:ext cx="430027" cy="12237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71" y="4197264"/>
            <a:ext cx="430027" cy="12237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01" y="4184588"/>
            <a:ext cx="430027" cy="12237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4" y="3782122"/>
            <a:ext cx="1422844" cy="1751006"/>
          </a:xfrm>
          <a:prstGeom prst="rect">
            <a:avLst/>
          </a:prstGeom>
        </p:spPr>
      </p:pic>
      <p:grpSp>
        <p:nvGrpSpPr>
          <p:cNvPr id="27" name="Back"/>
          <p:cNvGrpSpPr/>
          <p:nvPr/>
        </p:nvGrpSpPr>
        <p:grpSpPr>
          <a:xfrm>
            <a:off x="77639" y="77638"/>
            <a:ext cx="854015" cy="802256"/>
            <a:chOff x="94891" y="77638"/>
            <a:chExt cx="854015" cy="802256"/>
          </a:xfrm>
        </p:grpSpPr>
        <p:grpSp>
          <p:nvGrpSpPr>
            <p:cNvPr id="28" name="Group 27"/>
            <p:cNvGrpSpPr/>
            <p:nvPr/>
          </p:nvGrpSpPr>
          <p:grpSpPr>
            <a:xfrm>
              <a:off x="236274" y="199475"/>
              <a:ext cx="558839" cy="558839"/>
              <a:chOff x="1308100" y="3224141"/>
              <a:chExt cx="635000" cy="635000"/>
            </a:xfrm>
          </p:grpSpPr>
          <p:sp>
            <p:nvSpPr>
              <p:cNvPr id="32" name="Oval 31">
                <a:hlinkClick r:id="rId5" action="ppaction://hlinksldjump"/>
              </p:cNvPr>
              <p:cNvSpPr/>
              <p:nvPr/>
            </p:nvSpPr>
            <p:spPr>
              <a:xfrm>
                <a:off x="1308100" y="3224141"/>
                <a:ext cx="635000" cy="635000"/>
              </a:xfrm>
              <a:prstGeom prst="ellipse">
                <a:avLst/>
              </a:prstGeom>
              <a:solidFill>
                <a:srgbClr val="EDBCD9"/>
              </a:solidFill>
              <a:ln w="1905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Arrow: Right 32"/>
              <p:cNvSpPr/>
              <p:nvPr/>
            </p:nvSpPr>
            <p:spPr>
              <a:xfrm flipH="1">
                <a:off x="1475799" y="3438306"/>
                <a:ext cx="293200" cy="231800"/>
              </a:xfrm>
              <a:prstGeom prst="rightArrow">
                <a:avLst/>
              </a:prstGeom>
              <a:solidFill>
                <a:srgbClr val="ED74A9"/>
              </a:solidFill>
              <a:ln w="1270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TextBox 30">
              <a:hlinkClick r:id="rId5" action="ppaction://hlinksldjump"/>
            </p:cNvPr>
            <p:cNvSpPr txBox="1"/>
            <p:nvPr/>
          </p:nvSpPr>
          <p:spPr>
            <a:xfrm>
              <a:off x="94891" y="77638"/>
              <a:ext cx="854015" cy="80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94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1112 L -0.01441 -0.01112 C -0.00799 -0.0588 -0.01372 -0.0125 -0.01059 -0.12362 C -0.01042 -0.13033 -0.00938 -0.12755 -0.00764 -0.13264 C -0.00695 -0.13519 -0.00625 -0.13797 -0.00573 -0.14051 C -0.00539 -0.1426 -0.00539 -0.14491 -0.00487 -0.147 C -0.00434 -0.14838 -0.0033 -0.14954 -0.00278 -0.15093 C -0.00209 -0.15301 -0.00157 -0.15533 -0.00087 -0.15741 C -0.00035 -0.15903 0.00052 -0.16065 0.00104 -0.1625 C 0.00173 -0.16459 0.00225 -0.1669 0.00295 -0.16899 C 0.00451 -0.17338 0.00642 -0.17755 0.00781 -0.18195 C 0.01093 -0.19144 0.01007 -0.19051 0.01458 -0.19885 C 0.01684 -0.20278 0.01823 -0.20788 0.02135 -0.21042 L 0.02621 -0.21436 C 0.02968 -0.22315 0.02673 -0.21713 0.03402 -0.22593 C 0.03784 -0.23056 0.03836 -0.23264 0.04288 -0.23635 C 0.04375 -0.23704 0.04479 -0.23704 0.04566 -0.2375 C 0.05243 -0.24213 0.04444 -0.23866 0.05243 -0.24144 C 0.05347 -0.24237 0.05434 -0.24352 0.05538 -0.24399 C 0.05694 -0.24491 0.05868 -0.24514 0.06024 -0.24538 C 0.0684 -0.24607 0.07638 -0.2463 0.08454 -0.24653 C 0.09496 -0.2463 0.1052 -0.2463 0.11562 -0.24538 C 0.11961 -0.24491 0.12725 -0.24283 0.12725 -0.24283 C 0.1368 -0.23635 0.12482 -0.24422 0.13593 -0.2375 C 0.14253 -0.2338 0.13715 -0.23588 0.14375 -0.2338 C 0.14513 -0.23288 0.14652 -0.23218 0.14774 -0.23102 C 0.14913 -0.22987 0.15017 -0.22825 0.15156 -0.22732 C 0.15243 -0.22663 0.15347 -0.22639 0.15451 -0.22593 C 0.15573 -0.22524 0.15711 -0.22431 0.15833 -0.22338 C 0.15972 -0.22223 0.16076 -0.22061 0.16232 -0.21945 C 0.16475 -0.2176 0.16753 -0.21644 0.16996 -0.21436 C 0.17899 -0.20695 0.17482 -0.2088 0.18159 -0.20649 C 0.19045 -0.19491 0.18611 -0.19838 0.1934 -0.19352 L 0.20017 -0.1845 C 0.20104 -0.18334 0.20225 -0.18218 0.20295 -0.18056 C 0.20937 -0.16922 0.20659 -0.17338 0.21076 -0.1676 C 0.21111 -0.16598 0.21111 -0.16389 0.2118 -0.1625 C 0.21302 -0.15996 0.21666 -0.15602 0.21666 -0.15602 C 0.21892 -0.147 0.21597 -0.15811 0.21961 -0.147 C 0.22187 -0.13959 0.21875 -0.14676 0.22239 -0.13913 C 0.22343 -0.13241 0.22361 -0.13079 0.22534 -0.12362 C 0.22586 -0.12153 0.22673 -0.11945 0.22725 -0.11713 C 0.2276 -0.11413 0.2276 -0.11112 0.22829 -0.10811 C 0.22864 -0.10625 0.22986 -0.10487 0.2302 -0.10301 C 0.2309 -0.09885 0.23073 -0.09422 0.23125 -0.09005 C 0.23142 -0.08866 0.23194 -0.0875 0.23211 -0.08612 C 0.23368 -0.07894 0.23211 -0.08311 0.23507 -0.07709 C 0.23541 -0.07477 0.23576 -0.06737 0.23698 -0.06413 C 0.23854 -0.06065 0.24184 -0.05371 0.24184 -0.05371 C 0.24253 -0.0507 0.24288 -0.04769 0.24375 -0.04468 C 0.24427 -0.04352 0.24531 -0.04329 0.24583 -0.04213 C 0.24635 -0.04098 0.24635 -0.03959 0.2467 -0.0382 C 0.24791 -0.03473 0.24948 -0.03149 0.25069 -0.02801 C 0.25104 -0.02663 0.25121 -0.02524 0.25156 -0.02408 C 0.25191 -0.02292 0.2559 -0.01366 0.25642 -0.00973 C 0.25659 -0.00857 0.25642 -0.00718 0.25642 -0.00579 L 0.25642 -0.00579 " pathEditMode="relative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00556 L 0.25642 -0.00556 C 0.25712 -0.01297 0.25764 -0.02038 0.25903 -0.02755 C 0.25972 -0.03056 0.25937 -0.03426 0.26094 -0.03681 C 0.26441 -0.0426 0.26302 -0.03982 0.26562 -0.04468 C 0.26788 -0.05741 0.26475 -0.04491 0.26962 -0.05394 C 0.27274 -0.06019 0.26979 -0.05857 0.27326 -0.0632 C 0.27552 -0.06621 0.27795 -0.06829 0.27986 -0.0713 C 0.2809 -0.07269 0.28177 -0.07431 0.28281 -0.07593 C 0.28611 -0.08056 0.29323 -0.0882 0.29687 -0.09098 C 0.29844 -0.09213 0.30017 -0.09283 0.30173 -0.09445 C 0.3085 -0.1007 0.30469 -0.10325 0.31666 -0.10811 C 0.31875 -0.10903 0.32066 -0.1095 0.32257 -0.11042 C 0.3401 -0.12038 0.31285 -0.10718 0.33281 -0.11737 C 0.33472 -0.11829 0.3368 -0.11875 0.33854 -0.11968 C 0.34028 -0.12061 0.34166 -0.12223 0.3434 -0.12315 C 0.34514 -0.12408 0.34722 -0.12431 0.34913 -0.12547 C 0.35121 -0.12639 0.3533 -0.12778 0.35573 -0.12871 C 0.35746 -0.12987 0.35937 -0.13033 0.36128 -0.13125 C 0.36302 -0.13172 0.36441 -0.13288 0.36597 -0.13357 C 0.36771 -0.13403 0.37517 -0.13542 0.37656 -0.13565 C 0.38281 -0.14098 0.37587 -0.13565 0.38785 -0.14144 C 0.38941 -0.14237 0.3908 -0.14329 0.39253 -0.14375 C 0.39496 -0.14468 0.39757 -0.14468 0.40017 -0.14491 C 0.40399 -0.14561 0.40764 -0.14653 0.41146 -0.14723 C 0.41302 -0.14769 0.41458 -0.14815 0.41632 -0.14838 C 0.41892 -0.14885 0.42587 -0.15024 0.42847 -0.1507 C 0.43993 -0.15209 0.44097 -0.15163 0.45312 -0.15301 C 0.45573 -0.15325 0.45816 -0.15394 0.46059 -0.15394 C 0.47361 -0.15394 0.48646 -0.15394 0.49948 -0.15301 C 0.50052 -0.15278 0.50139 -0.15163 0.50243 -0.1507 C 0.50364 -0.14954 0.50486 -0.14862 0.50607 -0.14723 C 0.51128 -0.14098 0.50625 -0.14375 0.51163 -0.14144 C 0.51198 -0.14028 0.51215 -0.13913 0.51267 -0.13797 C 0.51319 -0.13727 0.51406 -0.13658 0.51458 -0.13565 C 0.51701 -0.13264 0.5191 -0.12987 0.52118 -0.12639 C 0.52326 -0.12338 0.5283 -0.11088 0.52882 -0.10926 C 0.53073 -0.10371 0.53021 -0.10417 0.53264 -0.10024 C 0.53437 -0.097 0.53819 -0.09098 0.53819 -0.09075 C 0.53854 -0.08959 0.53871 -0.08843 0.53923 -0.08727 C 0.53958 -0.08658 0.54045 -0.08588 0.54114 -0.08519 C 0.54253 -0.08334 0.54375 -0.08125 0.54479 -0.0794 C 0.54514 -0.07801 0.54531 -0.07709 0.54583 -0.07593 C 0.54635 -0.07454 0.54722 -0.07362 0.54774 -0.07246 C 0.54844 -0.07084 0.54896 -0.06945 0.54965 -0.06783 C 0.55 -0.06598 0.55017 -0.06389 0.55069 -0.06204 C 0.55087 -0.06088 0.55139 -0.05973 0.55156 -0.05857 C 0.55173 -0.05718 0.55208 -0.05556 0.55243 -0.05394 C 0.55278 -0.04908 0.55295 -0.04399 0.55347 -0.03889 C 0.55347 -0.03797 0.55416 -0.03681 0.55434 -0.03565 C 0.55469 -0.03403 0.55503 -0.03264 0.55538 -0.03102 C 0.55573 -0.02778 0.5559 -0.02477 0.55625 -0.022 C 0.5566 -0.02038 0.55712 -0.01875 0.55729 -0.01713 C 0.55833 -0.00487 0.55833 -0.00371 0.55833 0.0037 L 0.55833 0.00393 " pathEditMode="relative" rAng="0" ptsTypes="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33 0.00393 L 0.55833 0.00417 C 0.55903 -0.00162 0.5599 -0.00694 0.56094 -0.01227 C 0.56198 -0.01759 0.56198 -0.01528 0.56371 -0.02107 C 0.56441 -0.02338 0.56493 -0.02616 0.56562 -0.02847 C 0.56632 -0.03056 0.56701 -0.03241 0.56753 -0.03472 C 0.56823 -0.03773 0.56858 -0.04051 0.56944 -0.04329 C 0.56996 -0.04537 0.57066 -0.04745 0.57135 -0.04954 C 0.57257 -0.0544 0.57396 -0.05926 0.575 -0.06458 C 0.57535 -0.06597 0.57569 -0.06782 0.57604 -0.06944 C 0.57656 -0.07199 0.57726 -0.07431 0.57778 -0.07685 C 0.5783 -0.0794 0.57812 -0.08194 0.57865 -0.08426 C 0.5816 -0.09444 0.58194 -0.09213 0.58542 -0.09931 C 0.58646 -0.10139 0.58715 -0.10324 0.58802 -0.10556 C 0.58837 -0.10741 0.58837 -0.10972 0.58906 -0.11157 C 0.58976 -0.11319 0.59115 -0.11389 0.59184 -0.11528 C 0.59288 -0.11736 0.59358 -0.11968 0.59479 -0.12153 C 0.59618 -0.12361 0.59792 -0.12546 0.59931 -0.12778 C 0.60017 -0.1287 0.60069 -0.13009 0.60121 -0.13148 C 0.60208 -0.13333 0.60295 -0.13472 0.60399 -0.13634 C 0.60556 -0.13866 0.60712 -0.14051 0.60868 -0.14259 C 0.60937 -0.14444 0.6099 -0.14607 0.61076 -0.14769 C 0.61198 -0.15 0.61823 -0.15648 0.6191 -0.15741 C 0.62326 -0.1625 0.62014 -0.16065 0.62465 -0.1625 C 0.62986 -0.16968 0.625 -0.16389 0.63021 -0.16736 C 0.63125 -0.16806 0.63212 -0.16921 0.63316 -0.16991 C 0.63437 -0.17083 0.63542 -0.17153 0.63681 -0.17222 C 0.63854 -0.17338 0.64184 -0.17454 0.6434 -0.175 C 0.64653 -0.17593 0.64965 -0.17616 0.65278 -0.17732 C 0.66371 -0.18218 0.65278 -0.17778 0.66493 -0.18125 C 0.68333 -0.18611 0.66007 -0.18148 0.68177 -0.18472 C 0.6934 -0.18657 0.69531 -0.18727 0.70521 -0.18843 C 0.70868 -0.18889 0.71198 -0.18958 0.71562 -0.18982 C 0.725 -0.19028 0.7342 -0.19051 0.74358 -0.19097 C 0.74896 -0.19074 0.76302 -0.19676 0.76806 -0.18727 C 0.76892 -0.18542 0.76962 -0.1831 0.77083 -0.18125 C 0.7717 -0.1794 0.77274 -0.17778 0.77344 -0.17616 C 0.77431 -0.17292 0.77517 -0.16921 0.77639 -0.16597 C 0.77691 -0.16482 0.7776 -0.16366 0.77812 -0.1625 C 0.77847 -0.16042 0.77865 -0.15833 0.77917 -0.15625 C 0.77951 -0.15463 0.78056 -0.15301 0.78108 -0.15116 C 0.78177 -0.14884 0.78229 -0.1463 0.78281 -0.14398 C 0.78351 -0.14167 0.7842 -0.13958 0.78472 -0.13773 C 0.78524 -0.13565 0.78524 -0.13357 0.78576 -0.13148 C 0.78628 -0.12917 0.78715 -0.12732 0.7875 -0.12523 C 0.79167 -0.11019 0.78871 -0.11852 0.79219 -0.10903 C 0.79253 -0.10671 0.79253 -0.10394 0.79323 -0.10185 C 0.79358 -0.10023 0.79479 -0.09931 0.79514 -0.09792 C 0.79601 -0.09491 0.79618 -0.0912 0.79687 -0.08796 C 0.79757 -0.08565 0.79844 -0.0831 0.79878 -0.08056 C 0.8 -0.07153 0.79878 -0.07523 0.80156 -0.06944 C 0.80191 -0.06736 0.80208 -0.06528 0.8026 -0.06319 C 0.80278 -0.06204 0.8033 -0.06065 0.80347 -0.05949 C 0.80399 -0.05718 0.80399 -0.0544 0.80451 -0.05208 C 0.80486 -0.04977 0.8059 -0.04815 0.80625 -0.04583 C 0.81024 -0.02917 0.80399 -0.05046 0.8092 -0.03333 C 0.80955 -0.02963 0.80972 -0.02616 0.81007 -0.02222 C 0.81042 -0.01944 0.81094 -0.01644 0.81111 -0.01366 C 0.81111 -0.00579 0.81111 0.00208 0.81111 0.01018 L 0.81111 0.01042 " pathEditMode="relative" rAng="0" ptsTypes="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Superhero Subtraction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4165" y="1473201"/>
            <a:ext cx="4524318" cy="8286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-GB" sz="1800" b="0" dirty="0"/>
              <a:t>The superheroes are flying through the sky. They are trying to get home to their planet.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alien to reveal questions that encourage the development of children’s</a:t>
            </a:r>
            <a:br>
              <a:rPr lang="en-GB" sz="14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9" name="Ali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23" y="965279"/>
            <a:ext cx="1262750" cy="1677880"/>
          </a:xfrm>
          <a:prstGeom prst="rect">
            <a:avLst/>
          </a:prstGeom>
        </p:spPr>
      </p:pic>
      <p:sp>
        <p:nvSpPr>
          <p:cNvPr id="28" name="Question 3"/>
          <p:cNvSpPr/>
          <p:nvPr/>
        </p:nvSpPr>
        <p:spPr>
          <a:xfrm>
            <a:off x="5214725" y="1417970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1200"/>
            </a:pPr>
            <a:r>
              <a:rPr lang="en-GB" sz="1400" dirty="0"/>
              <a:t>How many superheroes haven’t arrived on their planet yet? </a:t>
            </a:r>
          </a:p>
        </p:txBody>
      </p:sp>
      <p:sp>
        <p:nvSpPr>
          <p:cNvPr id="9" name="Question 2"/>
          <p:cNvSpPr/>
          <p:nvPr/>
        </p:nvSpPr>
        <p:spPr>
          <a:xfrm>
            <a:off x="5218607" y="1425168"/>
            <a:ext cx="2200900" cy="903941"/>
          </a:xfrm>
          <a:prstGeom prst="roundRect">
            <a:avLst>
              <a:gd name="adj" fmla="val 16118"/>
            </a:avLst>
          </a:prstGeom>
          <a:solidFill>
            <a:srgbClr val="88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200"/>
            </a:pPr>
            <a:r>
              <a:rPr lang="en-GB" sz="1400" dirty="0"/>
              <a:t>How many superheroes have made it so far?</a:t>
            </a:r>
          </a:p>
        </p:txBody>
      </p:sp>
      <p:sp>
        <p:nvSpPr>
          <p:cNvPr id="10" name="Question 1"/>
          <p:cNvSpPr/>
          <p:nvPr/>
        </p:nvSpPr>
        <p:spPr>
          <a:xfrm>
            <a:off x="5214725" y="1422864"/>
            <a:ext cx="2208664" cy="897878"/>
          </a:xfrm>
          <a:prstGeom prst="roundRect">
            <a:avLst>
              <a:gd name="adj" fmla="val 13323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200"/>
            </a:pPr>
            <a:r>
              <a:rPr lang="en-GB" sz="1400" dirty="0"/>
              <a:t>How many superheroes are flying home to their planet?</a:t>
            </a:r>
          </a:p>
        </p:txBody>
      </p:sp>
      <p:grpSp>
        <p:nvGrpSpPr>
          <p:cNvPr id="26" name="Reset Button"/>
          <p:cNvGrpSpPr/>
          <p:nvPr/>
        </p:nvGrpSpPr>
        <p:grpSpPr>
          <a:xfrm>
            <a:off x="7124162" y="2317530"/>
            <a:ext cx="1808779" cy="558839"/>
            <a:chOff x="2452090" y="4000699"/>
            <a:chExt cx="1808779" cy="558839"/>
          </a:xfrm>
        </p:grpSpPr>
        <p:sp>
          <p:nvSpPr>
            <p:cNvPr id="4" name="Rectangle"/>
            <p:cNvSpPr/>
            <p:nvPr/>
          </p:nvSpPr>
          <p:spPr>
            <a:xfrm>
              <a:off x="2452090" y="4088365"/>
              <a:ext cx="1529360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set text"/>
            <p:cNvSpPr txBox="1"/>
            <p:nvPr/>
          </p:nvSpPr>
          <p:spPr>
            <a:xfrm>
              <a:off x="2764629" y="4075104"/>
              <a:ext cx="121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reset</a:t>
              </a:r>
            </a:p>
          </p:txBody>
        </p:sp>
        <p:sp>
          <p:nvSpPr>
            <p:cNvPr id="41" name="Circle"/>
            <p:cNvSpPr/>
            <p:nvPr/>
          </p:nvSpPr>
          <p:spPr>
            <a:xfrm>
              <a:off x="3702030" y="4000699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3" name="Arrow: Circular 22"/>
            <p:cNvSpPr/>
            <p:nvPr/>
          </p:nvSpPr>
          <p:spPr>
            <a:xfrm>
              <a:off x="3823596" y="4128731"/>
              <a:ext cx="315705" cy="31570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47423"/>
                <a:gd name="adj5" fmla="val 14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Click Again Button 2"/>
          <p:cNvGrpSpPr/>
          <p:nvPr/>
        </p:nvGrpSpPr>
        <p:grpSpPr>
          <a:xfrm>
            <a:off x="7111377" y="2315115"/>
            <a:ext cx="1810288" cy="558839"/>
            <a:chOff x="3062247" y="3925433"/>
            <a:chExt cx="1810288" cy="558839"/>
          </a:xfrm>
        </p:grpSpPr>
        <p:sp>
          <p:nvSpPr>
            <p:cNvPr id="38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0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C9085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42" name="Arrow: Right 41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Click Again Button"/>
          <p:cNvGrpSpPr/>
          <p:nvPr/>
        </p:nvGrpSpPr>
        <p:grpSpPr>
          <a:xfrm>
            <a:off x="7111377" y="2315115"/>
            <a:ext cx="1810288" cy="558839"/>
            <a:chOff x="3062247" y="3925433"/>
            <a:chExt cx="1810288" cy="558839"/>
          </a:xfrm>
        </p:grpSpPr>
        <p:sp>
          <p:nvSpPr>
            <p:cNvPr id="44" name="Rectangle"/>
            <p:cNvSpPr/>
            <p:nvPr/>
          </p:nvSpPr>
          <p:spPr>
            <a:xfrm>
              <a:off x="3063756" y="4016190"/>
              <a:ext cx="1483181" cy="356071"/>
            </a:xfrm>
            <a:prstGeom prst="roundRect">
              <a:avLst>
                <a:gd name="adj" fmla="val 10648"/>
              </a:avLst>
            </a:prstGeom>
            <a:solidFill>
              <a:srgbClr val="88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set text"/>
            <p:cNvSpPr txBox="1"/>
            <p:nvPr/>
          </p:nvSpPr>
          <p:spPr>
            <a:xfrm>
              <a:off x="3062247" y="4018356"/>
              <a:ext cx="13253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>
                  <a:solidFill>
                    <a:schemeClr val="bg1"/>
                  </a:solidFill>
                </a:rPr>
                <a:t>click again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4313696" y="3925433"/>
              <a:ext cx="558839" cy="558839"/>
            </a:xfrm>
            <a:prstGeom prst="ellipse">
              <a:avLst/>
            </a:prstGeom>
            <a:solidFill>
              <a:srgbClr val="6A932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9" name="Arrow: Right 28"/>
            <p:cNvSpPr/>
            <p:nvPr/>
          </p:nvSpPr>
          <p:spPr>
            <a:xfrm>
              <a:off x="4441150" y="4127461"/>
              <a:ext cx="299165" cy="170695"/>
            </a:xfrm>
            <a:prstGeom prst="rightArrow">
              <a:avLst>
                <a:gd name="adj1" fmla="val 47210"/>
                <a:gd name="adj2" fmla="val 55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1" y="2571285"/>
            <a:ext cx="1342008" cy="18370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43" y="3393964"/>
            <a:ext cx="1342008" cy="18370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45" y="2422836"/>
            <a:ext cx="1342008" cy="18370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71" y="3381957"/>
            <a:ext cx="1342008" cy="18370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51" y="3588936"/>
            <a:ext cx="2319022" cy="2155179"/>
          </a:xfrm>
          <a:prstGeom prst="rect">
            <a:avLst/>
          </a:prstGeom>
        </p:spPr>
      </p:pic>
      <p:sp>
        <p:nvSpPr>
          <p:cNvPr id="66" name="Help the Superheroes Home"/>
          <p:cNvSpPr/>
          <p:nvPr/>
        </p:nvSpPr>
        <p:spPr>
          <a:xfrm>
            <a:off x="637182" y="5490592"/>
            <a:ext cx="3677366" cy="446405"/>
          </a:xfrm>
          <a:prstGeom prst="roundRect">
            <a:avLst/>
          </a:prstGeom>
          <a:solidFill>
            <a:srgbClr val="87BD31"/>
          </a:solidFill>
          <a:ln w="38100"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bg1"/>
                </a:solidFill>
              </a:rPr>
              <a:t>Help the superheroes get home.</a:t>
            </a:r>
          </a:p>
        </p:txBody>
      </p:sp>
      <p:grpSp>
        <p:nvGrpSpPr>
          <p:cNvPr id="34" name="Back"/>
          <p:cNvGrpSpPr/>
          <p:nvPr/>
        </p:nvGrpSpPr>
        <p:grpSpPr>
          <a:xfrm>
            <a:off x="77639" y="77638"/>
            <a:ext cx="854015" cy="802256"/>
            <a:chOff x="94891" y="77638"/>
            <a:chExt cx="854015" cy="802256"/>
          </a:xfrm>
        </p:grpSpPr>
        <p:grpSp>
          <p:nvGrpSpPr>
            <p:cNvPr id="35" name="Group 34"/>
            <p:cNvGrpSpPr/>
            <p:nvPr/>
          </p:nvGrpSpPr>
          <p:grpSpPr>
            <a:xfrm>
              <a:off x="236274" y="199475"/>
              <a:ext cx="558839" cy="558839"/>
              <a:chOff x="1308100" y="3224141"/>
              <a:chExt cx="635000" cy="635000"/>
            </a:xfrm>
          </p:grpSpPr>
          <p:sp>
            <p:nvSpPr>
              <p:cNvPr id="43" name="Oval 42">
                <a:hlinkClick r:id="rId5" action="ppaction://hlinksldjump"/>
              </p:cNvPr>
              <p:cNvSpPr/>
              <p:nvPr/>
            </p:nvSpPr>
            <p:spPr>
              <a:xfrm>
                <a:off x="1308100" y="3224141"/>
                <a:ext cx="635000" cy="635000"/>
              </a:xfrm>
              <a:prstGeom prst="ellipse">
                <a:avLst/>
              </a:prstGeom>
              <a:solidFill>
                <a:srgbClr val="EDBCD9"/>
              </a:solidFill>
              <a:ln w="1905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Arrow: Right 46"/>
              <p:cNvSpPr/>
              <p:nvPr/>
            </p:nvSpPr>
            <p:spPr>
              <a:xfrm flipH="1">
                <a:off x="1475799" y="3438306"/>
                <a:ext cx="293200" cy="231800"/>
              </a:xfrm>
              <a:prstGeom prst="rightArrow">
                <a:avLst/>
              </a:prstGeom>
              <a:solidFill>
                <a:srgbClr val="ED74A9"/>
              </a:solidFill>
              <a:ln w="12700">
                <a:solidFill>
                  <a:srgbClr val="C807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TextBox 35">
              <a:hlinkClick r:id="rId5" action="ppaction://hlinksldjump"/>
            </p:cNvPr>
            <p:cNvSpPr txBox="1"/>
            <p:nvPr/>
          </p:nvSpPr>
          <p:spPr>
            <a:xfrm>
              <a:off x="94891" y="77638"/>
              <a:ext cx="854015" cy="80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grpSp>
        <p:nvGrpSpPr>
          <p:cNvPr id="48" name="Back"/>
          <p:cNvGrpSpPr/>
          <p:nvPr/>
        </p:nvGrpSpPr>
        <p:grpSpPr>
          <a:xfrm rot="10800000">
            <a:off x="8179998" y="98154"/>
            <a:ext cx="854015" cy="802256"/>
            <a:chOff x="94891" y="77638"/>
            <a:chExt cx="854015" cy="802256"/>
          </a:xfrm>
        </p:grpSpPr>
        <p:grpSp>
          <p:nvGrpSpPr>
            <p:cNvPr id="49" name="Group 48"/>
            <p:cNvGrpSpPr/>
            <p:nvPr/>
          </p:nvGrpSpPr>
          <p:grpSpPr>
            <a:xfrm>
              <a:off x="236274" y="199475"/>
              <a:ext cx="558839" cy="558839"/>
              <a:chOff x="1308100" y="3224141"/>
              <a:chExt cx="635000" cy="635000"/>
            </a:xfrm>
          </p:grpSpPr>
          <p:sp>
            <p:nvSpPr>
              <p:cNvPr id="51" name="Oval 50">
                <a:hlinkClick r:id="rId5" action="ppaction://hlinksldjump"/>
              </p:cNvPr>
              <p:cNvSpPr/>
              <p:nvPr/>
            </p:nvSpPr>
            <p:spPr>
              <a:xfrm>
                <a:off x="1308100" y="3224141"/>
                <a:ext cx="635000" cy="635000"/>
              </a:xfrm>
              <a:prstGeom prst="ellipse">
                <a:avLst/>
              </a:prstGeom>
              <a:solidFill>
                <a:srgbClr val="B9D26D"/>
              </a:solidFill>
              <a:ln w="19050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Arrow: Right 51"/>
              <p:cNvSpPr/>
              <p:nvPr/>
            </p:nvSpPr>
            <p:spPr>
              <a:xfrm flipH="1">
                <a:off x="1475799" y="3438306"/>
                <a:ext cx="293200" cy="231800"/>
              </a:xfrm>
              <a:prstGeom prst="rightArrow">
                <a:avLst/>
              </a:prstGeom>
              <a:solidFill>
                <a:srgbClr val="87BD31"/>
              </a:solidFill>
              <a:ln w="12700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TextBox 49">
              <a:hlinkClick r:id="rId6" action="ppaction://hlinksldjump"/>
            </p:cNvPr>
            <p:cNvSpPr txBox="1"/>
            <p:nvPr/>
          </p:nvSpPr>
          <p:spPr>
            <a:xfrm>
              <a:off x="94891" y="77638"/>
              <a:ext cx="854015" cy="80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2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2338 L 0.0066 -0.02338 L 0.02344 -0.02106 L 0.03108 -0.01967 C 0.0342 -0.01921 0.03733 -0.01898 0.04045 -0.01852 C 0.04323 -0.01759 0.04618 -0.01666 0.04896 -0.01597 C 0.06493 -0.01157 0.0691 -0.01157 0.08386 -0.00578 C 0.08559 -0.00532 0.09861 -0.00046 0.10278 0.00162 C 0.11094 0.00602 0.10156 0.00255 0.11111 0.00672 C 0.1125 0.00718 0.11372 0.00741 0.11493 0.00811 C 0.12448 0.01158 0.10972 0.00648 0.12153 0.01042 C 0.12309 0.01181 0.12465 0.0132 0.12622 0.01436 C 0.12709 0.01482 0.1283 0.01505 0.12917 0.01551 C 0.13004 0.01621 0.1309 0.01736 0.13195 0.01806 C 0.13368 0.01922 0.13577 0.01968 0.13768 0.02061 C 0.13889 0.0213 0.14011 0.02223 0.14132 0.02315 C 0.14288 0.02408 0.14462 0.02477 0.14601 0.0257 C 0.1474 0.02639 0.14844 0.02755 0.14983 0.02824 C 0.15816 0.03195 0.15174 0.0257 0.16302 0.03311 C 0.16823 0.03658 0.17257 0.04028 0.17813 0.0419 C 0.18038 0.0426 0.18247 0.04283 0.18472 0.04329 C 0.18629 0.04445 0.18768 0.0463 0.18941 0.04699 C 0.19375 0.04885 0.2007 0.04977 0.20556 0.0507 C 0.20712 0.05116 0.20868 0.05162 0.21025 0.05209 C 0.21215 0.05255 0.21406 0.05278 0.2158 0.05324 C 0.21719 0.05371 0.2184 0.0544 0.21962 0.05463 C 0.22952 0.05625 0.23195 0.05579 0.24236 0.05579 L 0.24236 0.05579 " pathEditMode="relative" ptsTypes="AAAAAAAAAAAAAAAAAAAAAAAAAAAA">
                                      <p:cBhvr>
                                        <p:cTn id="4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533 L 0.0066 -0.00533 C 0.02448 -0.00787 0.02726 -0.00857 0.05278 -0.00533 C 0.06007 -0.0044 0.06719 -0.00139 0.07448 0.00092 C 0.08611 0.00463 0.10955 0.0118 0.12257 0.01852 C 0.13559 0.02523 0.14826 0.03287 0.16129 0.03981 C 0.16754 0.04328 0.17396 0.04583 0.18004 0.05 C 0.22535 0.08009 0.17257 0.04652 0.20556 0.06365 C 0.23976 0.08171 0.19896 0.06227 0.22448 0.07754 C 0.23142 0.08194 0.24618 0.08889 0.24618 0.08889 C 0.25313 0.09838 0.2434 0.08657 0.26024 0.09768 C 0.27483 0.1074 0.26042 0.09815 0.27726 0.10787 C 0.29219 0.1162 0.28299 0.11157 0.29705 0.12037 C 0.29913 0.12176 0.30139 0.12268 0.30365 0.12407 C 0.30486 0.12477 0.30608 0.12592 0.30747 0.12662 C 0.31372 0.12986 0.31597 0.12986 0.32344 0.13171 C 0.325 0.1324 0.32656 0.13356 0.32813 0.13426 C 0.33177 0.13565 0.33802 0.13611 0.34132 0.13657 C 0.34931 0.13796 0.34774 0.13819 0.35642 0.13912 C 0.35747 0.13935 0.35833 0.13912 0.35938 0.13912 L 0.35938 0.13912 " pathEditMode="relative" ptsTypes="AAAAAAAAAAAAAAAAAAAAA">
                                      <p:cBhvr>
                                        <p:cTn id="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1365 L -0.01215 -0.01365 C -0.00885 -0.01527 -0.00538 -0.01759 -0.00191 -0.01875 C 0.0191 -0.02546 0.02761 -0.02453 0.05104 -0.02615 C 0.07691 -0.02546 0.11736 -0.02731 0.14722 -0.0199 C 0.15695 -0.01759 0.16649 -0.01296 0.17639 -0.01111 C 0.18142 -0.01041 0.18646 -0.00995 0.19149 -0.00879 C 0.2184 -0.00254 0.23733 0.0044 0.26511 0.01389 C 0.27083 0.01598 0.27639 0.01783 0.28212 0.02014 C 0.31511 0.03496 0.29653 0.02732 0.34427 0.04283 C 0.34965 0.04445 0.35486 0.04723 0.36042 0.04792 C 0.3842 0.05093 0.37361 0.04908 0.39236 0.05278 C 0.39757 0.0551 0.3974 0.05533 0.40556 0.05533 C 0.47708 0.05533 0.4566 0.06852 0.48021 0.05278 L 0.48021 0.05278 " pathEditMode="relative" ptsTypes="AAAAAAAAAAAAA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884</TotalTime>
  <Words>661</Words>
  <Application>Microsoft Office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Contents</vt:lpstr>
      <vt:lpstr>Frog Pond Subtraction</vt:lpstr>
      <vt:lpstr>Hungry Monkey Subtraction</vt:lpstr>
      <vt:lpstr>Popping Bubbles – Number Line Subtraction</vt:lpstr>
      <vt:lpstr>Poor Bobby Bear – Counting Back</vt:lpstr>
      <vt:lpstr>Colourful Flowers Subtraction</vt:lpstr>
      <vt:lpstr>Missing Spots</vt:lpstr>
      <vt:lpstr> Horse Jump Subtraction</vt:lpstr>
      <vt:lpstr>Superhero Subtraction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James Paxton</cp:lastModifiedBy>
  <cp:revision>80</cp:revision>
  <dcterms:created xsi:type="dcterms:W3CDTF">2019-03-07T12:47:10Z</dcterms:created>
  <dcterms:modified xsi:type="dcterms:W3CDTF">2020-07-04T17:06:02Z</dcterms:modified>
</cp:coreProperties>
</file>