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6B8"/>
    <a:srgbClr val="89CBC1"/>
    <a:srgbClr val="FDF1C6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lIns="108000" rIns="108000"/>
          <a:lstStyle/>
          <a:p>
            <a:r>
              <a:rPr lang="en-GB" sz="3300" dirty="0">
                <a:latin typeface="+mn-lt"/>
              </a:rPr>
              <a:t>How many pies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5233667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5201513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1073763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1061602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3992743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838881" y="4630221"/>
            <a:ext cx="6114175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GB" spc="-20" dirty="0">
                <a:solidFill>
                  <a:schemeClr val="tx1"/>
                </a:solidFill>
                <a:latin typeface="Twinkl" pitchFamily="50" charset="0"/>
              </a:rPr>
              <a:t>How many pies are left after Hungry Monster eats 3? When we take things away, what happens on a number line?</a:t>
            </a:r>
            <a:endParaRPr lang="en-GB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041984" y="4625954"/>
            <a:ext cx="1274828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8" name="curve">
            <a:extLst>
              <a:ext uri="{FF2B5EF4-FFF2-40B4-BE49-F238E27FC236}">
                <a16:creationId xmlns:a16="http://schemas.microsoft.com/office/drawing/2014/main" id="{7775FBB5-02CA-457E-8830-01BE5DABC41D}"/>
              </a:ext>
            </a:extLst>
          </p:cNvPr>
          <p:cNvSpPr/>
          <p:nvPr/>
        </p:nvSpPr>
        <p:spPr>
          <a:xfrm rot="8027216">
            <a:off x="2656250" y="5203414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rve">
            <a:extLst>
              <a:ext uri="{FF2B5EF4-FFF2-40B4-BE49-F238E27FC236}">
                <a16:creationId xmlns:a16="http://schemas.microsoft.com/office/drawing/2014/main" id="{0C4F848C-F4EA-4547-B8AD-7A7817A33F53}"/>
              </a:ext>
            </a:extLst>
          </p:cNvPr>
          <p:cNvSpPr/>
          <p:nvPr/>
        </p:nvSpPr>
        <p:spPr>
          <a:xfrm rot="8027216">
            <a:off x="1292949" y="5203415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427B6-D217-4486-89E6-BE19AABCD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29" y="2533884"/>
            <a:ext cx="1516897" cy="10203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1F3390F-F4BA-485C-AB65-F8FF17F62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52" y="2469705"/>
            <a:ext cx="1516897" cy="10203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CF2D70-0B17-4B85-A065-A1957EDCE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18" y="2808964"/>
            <a:ext cx="1516897" cy="1020383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  <p:bldP spid="38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790945"/>
            <a:ext cx="3398592" cy="437232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E1F834-ED96-44F8-AEDB-F20F9CE5DD67}"/>
              </a:ext>
            </a:extLst>
          </p:cNvPr>
          <p:cNvSpPr/>
          <p:nvPr/>
        </p:nvSpPr>
        <p:spPr>
          <a:xfrm>
            <a:off x="4567235" y="1541035"/>
            <a:ext cx="3821114" cy="1365691"/>
          </a:xfrm>
          <a:prstGeom prst="wedgeRoundRectCallout">
            <a:avLst>
              <a:gd name="adj1" fmla="val -60304"/>
              <a:gd name="adj2" fmla="val 3910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Thank you for helping me to work out how much food is left for me to eat tomorrow!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ED8D3C-1763-48B2-8297-6C3BAA6BC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3145044"/>
            <a:ext cx="3635597" cy="2153747"/>
          </a:xfrm>
          <a:prstGeom prst="rect">
            <a:avLst/>
          </a:prstGeom>
        </p:spPr>
      </p:pic>
      <p:sp>
        <p:nvSpPr>
          <p:cNvPr id="7" name="Answer">
            <a:hlinkClick r:id="rId4" action="ppaction://hlinksldjump"/>
            <a:extLst>
              <a:ext uri="{FF2B5EF4-FFF2-40B4-BE49-F238E27FC236}">
                <a16:creationId xmlns:a16="http://schemas.microsoft.com/office/drawing/2014/main" id="{6E785CE2-E6BF-419D-A089-4DC034EB316D}"/>
              </a:ext>
            </a:extLst>
          </p:cNvPr>
          <p:cNvSpPr/>
          <p:nvPr/>
        </p:nvSpPr>
        <p:spPr>
          <a:xfrm>
            <a:off x="4572000" y="5705942"/>
            <a:ext cx="3816350" cy="6027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Click to play again.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790945"/>
            <a:ext cx="3398592" cy="437232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E1F834-ED96-44F8-AEDB-F20F9CE5DD67}"/>
              </a:ext>
            </a:extLst>
          </p:cNvPr>
          <p:cNvSpPr/>
          <p:nvPr/>
        </p:nvSpPr>
        <p:spPr>
          <a:xfrm>
            <a:off x="4567235" y="1473202"/>
            <a:ext cx="3821114" cy="2518353"/>
          </a:xfrm>
          <a:prstGeom prst="wedgeRoundRectCallout">
            <a:avLst>
              <a:gd name="adj1" fmla="val -61695"/>
              <a:gd name="adj2" fmla="val 3209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am Hungry Monster!</a:t>
            </a:r>
          </a:p>
          <a:p>
            <a:pPr marL="114300"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am always hungry and I love eating lots of food.</a:t>
            </a:r>
          </a:p>
          <a:p>
            <a:pPr marL="114300"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work out how many things are left on each plate after I have eaten some?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ED8D3C-1763-48B2-8297-6C3BAA6BC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53" y="4282729"/>
            <a:ext cx="3635597" cy="21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>
                <a:latin typeface="+mn-lt"/>
              </a:rPr>
              <a:t>How many buns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15FDB-3D5E-42E1-B69F-B80EE84AC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36" y="2730366"/>
            <a:ext cx="1051885" cy="855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611E6-4807-46D2-A70F-41BCFF361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07" y="2414722"/>
            <a:ext cx="1051885" cy="855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426F0-4858-4476-BADC-3568A68C3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5" y="3018050"/>
            <a:ext cx="1051885" cy="855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286062-2135-467C-A465-231F817FA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5" y="2500182"/>
            <a:ext cx="1051885" cy="855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C5ED8-9877-4721-A568-A3D99C92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60" y="2972472"/>
            <a:ext cx="1051885" cy="8559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7970325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7938171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6599304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6555244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6740514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907533" y="4630221"/>
            <a:ext cx="5988151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How many buns are left after Hungry Monster eats 1? Can you explain this to a friend using the number line?</a:t>
            </a:r>
            <a:endParaRPr lang="en-GB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6981509" y="4625954"/>
            <a:ext cx="1414045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>
                <a:latin typeface="+mn-lt"/>
              </a:rPr>
              <a:t>How many apples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6584006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6551852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5221694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5186343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5354195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907533" y="4630221"/>
            <a:ext cx="5988151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How many apples are left after Hungry Monster eats 1? Can you check this on the number line?</a:t>
            </a:r>
            <a:endParaRPr lang="en-GB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6981509" y="4625954"/>
            <a:ext cx="1414045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77FB5-4876-484D-BC66-89AE07F4B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50" y="2189479"/>
            <a:ext cx="1143015" cy="12898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A6893A-89DB-475B-9311-0A1BF5688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40" y="2098982"/>
            <a:ext cx="1143015" cy="12898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31A046-FB94-4398-8224-841DA1172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95" y="2534756"/>
            <a:ext cx="1143015" cy="12898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5DF7BA0-42F9-4968-BA1D-64C4065DA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65" y="2404634"/>
            <a:ext cx="1143015" cy="1289886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>
                <a:latin typeface="+mn-lt"/>
              </a:rPr>
              <a:t>How many bananas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5221677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5189523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3841947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3824014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3991866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737405" y="4630221"/>
            <a:ext cx="6272780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GB" sz="1700" spc="-20" dirty="0">
                <a:solidFill>
                  <a:schemeClr val="tx1"/>
                </a:solidFill>
                <a:latin typeface="Twinkl" pitchFamily="50" charset="0"/>
              </a:rPr>
              <a:t>How many bananas are left after Hungry Monster eats 1? I think there will be 1 banana left. Am I correct? Why or why not?</a:t>
            </a:r>
            <a:endParaRPr lang="en-GB" sz="1700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148414" y="4625954"/>
            <a:ext cx="1255781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328B77F-56F6-4FD1-A22E-8FCFF9660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214">
            <a:off x="5184833" y="1840369"/>
            <a:ext cx="1738723" cy="1511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67C32-B200-45E2-A44A-F6DEB3F92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214">
            <a:off x="4145623" y="2202080"/>
            <a:ext cx="1738723" cy="15116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9C7154-2E5C-46B4-9267-F655B2757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214">
            <a:off x="6112147" y="2300181"/>
            <a:ext cx="1738723" cy="1511643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lIns="36000" rIns="36000"/>
          <a:lstStyle/>
          <a:p>
            <a:r>
              <a:rPr lang="en-GB" sz="3300" dirty="0">
                <a:latin typeface="+mn-lt"/>
              </a:rPr>
              <a:t>How many sandwiches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3850891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3818737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2449895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2410696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2621080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701751" y="4630221"/>
            <a:ext cx="6236465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pc="-20" dirty="0">
                <a:solidFill>
                  <a:schemeClr val="tx1"/>
                </a:solidFill>
                <a:latin typeface="Twinkl" pitchFamily="50" charset="0"/>
              </a:rPr>
              <a:t>How many sandwiches are left after Hungry Monster eats 1? What do you notice happening on the number line?</a:t>
            </a:r>
            <a:endParaRPr lang="en-GB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024041" y="4625954"/>
            <a:ext cx="1414045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36819-6CF7-4A8C-86A6-EF1A80235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2" y="2515598"/>
            <a:ext cx="1561921" cy="11812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3ABF0A-4E53-4949-BF78-2BC1C1735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945">
            <a:off x="4441027" y="2801619"/>
            <a:ext cx="1561921" cy="1181223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lIns="108000" rIns="108000"/>
          <a:lstStyle/>
          <a:p>
            <a:r>
              <a:rPr lang="en-GB" sz="3300" dirty="0">
                <a:latin typeface="+mn-lt"/>
              </a:rPr>
              <a:t>How many strawberries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2460539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2428385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1089518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1045458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1230728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748447" y="4630221"/>
            <a:ext cx="6354102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pc="-20" dirty="0">
                <a:solidFill>
                  <a:schemeClr val="tx1"/>
                </a:solidFill>
                <a:latin typeface="Twinkl" pitchFamily="50" charset="0"/>
              </a:rPr>
              <a:t>How many strawberries are left after Hungry Monster eats 1? Can you show a friend how to do this using your fingers?</a:t>
            </a:r>
            <a:endParaRPr lang="en-GB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199450" y="4625954"/>
            <a:ext cx="1262246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66A31-D3A4-45D4-BFF0-0B5E400EC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20" y="2593297"/>
            <a:ext cx="1033786" cy="1171624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lIns="108000" rIns="108000"/>
          <a:lstStyle/>
          <a:p>
            <a:r>
              <a:rPr lang="en-GB" sz="3300" dirty="0">
                <a:latin typeface="+mn-lt"/>
              </a:rPr>
              <a:t>How many pears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7961616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7929462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5252032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5207972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6720692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863256" y="4630221"/>
            <a:ext cx="6101063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pc="-20" dirty="0">
                <a:solidFill>
                  <a:schemeClr val="tx1"/>
                </a:solidFill>
                <a:latin typeface="Twinkl" pitchFamily="50" charset="0"/>
              </a:rPr>
              <a:t>How many pears are left after Hungry Monster eats 2? Can you tell a friend about what Hungry Monster did?</a:t>
            </a:r>
            <a:endParaRPr lang="en-GB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061221" y="4625954"/>
            <a:ext cx="1262246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1799E-9A43-4798-9507-412E9B3C3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18" y="2211268"/>
            <a:ext cx="967601" cy="1437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1F96A5-7984-4C92-AC44-C46165B49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54" y="1907568"/>
            <a:ext cx="967601" cy="1437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9327DC-A190-4152-98E1-76EBA528E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7" y="2397627"/>
            <a:ext cx="967601" cy="14374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87994F-DE71-4F16-82B4-0A2211DA2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20" y="2131055"/>
            <a:ext cx="967601" cy="14374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668DCA-EA28-4189-928C-AE90B8673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46" y="2369519"/>
            <a:ext cx="967601" cy="1437465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  <p:sp>
        <p:nvSpPr>
          <p:cNvPr id="38" name="curve">
            <a:extLst>
              <a:ext uri="{FF2B5EF4-FFF2-40B4-BE49-F238E27FC236}">
                <a16:creationId xmlns:a16="http://schemas.microsoft.com/office/drawing/2014/main" id="{7775FBB5-02CA-457E-8830-01BE5DABC41D}"/>
              </a:ext>
            </a:extLst>
          </p:cNvPr>
          <p:cNvSpPr/>
          <p:nvPr/>
        </p:nvSpPr>
        <p:spPr>
          <a:xfrm rot="8027216">
            <a:off x="5384199" y="5203414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lIns="108000" rIns="108000"/>
          <a:lstStyle/>
          <a:p>
            <a:r>
              <a:rPr lang="en-GB" sz="3300" dirty="0">
                <a:latin typeface="+mn-lt"/>
              </a:rPr>
              <a:t>How many cakes are on the plate?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7FC-F372-45C7-8E87-1F50CB66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442682"/>
            <a:ext cx="4572000" cy="17259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237B1C-5ECC-4566-AFFB-8D30624AD3B3}"/>
              </a:ext>
            </a:extLst>
          </p:cNvPr>
          <p:cNvGrpSpPr/>
          <p:nvPr/>
        </p:nvGrpSpPr>
        <p:grpSpPr>
          <a:xfrm>
            <a:off x="841817" y="5710820"/>
            <a:ext cx="7520406" cy="645071"/>
            <a:chOff x="841817" y="5710820"/>
            <a:chExt cx="7520406" cy="645071"/>
          </a:xfrm>
        </p:grpSpPr>
        <p:pic>
          <p:nvPicPr>
            <p:cNvPr id="16" name="numberline">
              <a:extLst>
                <a:ext uri="{FF2B5EF4-FFF2-40B4-BE49-F238E27FC236}">
                  <a16:creationId xmlns:a16="http://schemas.microsoft.com/office/drawing/2014/main" id="{8DEE8CCD-E512-4932-B751-D20266F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963" r="49679" b="68231"/>
            <a:stretch/>
          </p:blipFill>
          <p:spPr>
            <a:xfrm>
              <a:off x="841817" y="5710820"/>
              <a:ext cx="7300697" cy="242401"/>
            </a:xfrm>
            <a:prstGeom prst="rect">
              <a:avLst/>
            </a:prstGeom>
          </p:spPr>
        </p:pic>
        <p:sp>
          <p:nvSpPr>
            <p:cNvPr id="17" name="0">
              <a:extLst>
                <a:ext uri="{FF2B5EF4-FFF2-40B4-BE49-F238E27FC236}">
                  <a16:creationId xmlns:a16="http://schemas.microsoft.com/office/drawing/2014/main" id="{948B3856-2001-485E-A7AC-DF2CFBD632D6}"/>
                </a:ext>
              </a:extLst>
            </p:cNvPr>
            <p:cNvSpPr txBox="1">
              <a:spLocks/>
            </p:cNvSpPr>
            <p:nvPr/>
          </p:nvSpPr>
          <p:spPr>
            <a:xfrm>
              <a:off x="1001486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60BD633-FE7A-457E-91C2-DD4B083B6920}"/>
                </a:ext>
              </a:extLst>
            </p:cNvPr>
            <p:cNvSpPr txBox="1">
              <a:spLocks/>
            </p:cNvSpPr>
            <p:nvPr/>
          </p:nvSpPr>
          <p:spPr>
            <a:xfrm>
              <a:off x="234992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9" name="2">
              <a:extLst>
                <a:ext uri="{FF2B5EF4-FFF2-40B4-BE49-F238E27FC236}">
                  <a16:creationId xmlns:a16="http://schemas.microsoft.com/office/drawing/2014/main" id="{01185141-D0EE-45C9-A52F-538F57350C8B}"/>
                </a:ext>
              </a:extLst>
            </p:cNvPr>
            <p:cNvSpPr txBox="1">
              <a:spLocks/>
            </p:cNvSpPr>
            <p:nvPr/>
          </p:nvSpPr>
          <p:spPr>
            <a:xfrm>
              <a:off x="3774187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36A8D939-3E0C-4CED-A4EF-8D35708A21CC}"/>
                </a:ext>
              </a:extLst>
            </p:cNvPr>
            <p:cNvSpPr txBox="1">
              <a:spLocks/>
            </p:cNvSpPr>
            <p:nvPr/>
          </p:nvSpPr>
          <p:spPr>
            <a:xfrm>
              <a:off x="5137489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22" name="4">
              <a:extLst>
                <a:ext uri="{FF2B5EF4-FFF2-40B4-BE49-F238E27FC236}">
                  <a16:creationId xmlns:a16="http://schemas.microsoft.com/office/drawing/2014/main" id="{9A6307ED-8B60-44AB-A667-EDED57E858B6}"/>
                </a:ext>
              </a:extLst>
            </p:cNvPr>
            <p:cNvSpPr txBox="1">
              <a:spLocks/>
            </p:cNvSpPr>
            <p:nvPr/>
          </p:nvSpPr>
          <p:spPr>
            <a:xfrm>
              <a:off x="6492078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id="{6E928748-A37E-4C4B-A88F-F9BC0BE7EAE9}"/>
                </a:ext>
              </a:extLst>
            </p:cNvPr>
            <p:cNvSpPr txBox="1">
              <a:spLocks/>
            </p:cNvSpPr>
            <p:nvPr/>
          </p:nvSpPr>
          <p:spPr>
            <a:xfrm>
              <a:off x="7872792" y="595322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</p:grpSp>
      <p:sp>
        <p:nvSpPr>
          <p:cNvPr id="29" name="1st Arrow">
            <a:extLst>
              <a:ext uri="{FF2B5EF4-FFF2-40B4-BE49-F238E27FC236}">
                <a16:creationId xmlns:a16="http://schemas.microsoft.com/office/drawing/2014/main" id="{01DACA0D-DA0C-45D9-89F7-B80A1247A84F}"/>
              </a:ext>
            </a:extLst>
          </p:cNvPr>
          <p:cNvSpPr/>
          <p:nvPr/>
        </p:nvSpPr>
        <p:spPr>
          <a:xfrm>
            <a:off x="6580590" y="5341712"/>
            <a:ext cx="296380" cy="308422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1st circle">
            <a:extLst>
              <a:ext uri="{FF2B5EF4-FFF2-40B4-BE49-F238E27FC236}">
                <a16:creationId xmlns:a16="http://schemas.microsoft.com/office/drawing/2014/main" id="{7FC73809-E461-4821-97B4-D6F5E772201A}"/>
              </a:ext>
            </a:extLst>
          </p:cNvPr>
          <p:cNvSpPr/>
          <p:nvPr/>
        </p:nvSpPr>
        <p:spPr>
          <a:xfrm>
            <a:off x="6548436" y="5962334"/>
            <a:ext cx="372721" cy="372721"/>
          </a:xfrm>
          <a:prstGeom prst="flowChartConnector">
            <a:avLst/>
          </a:prstGeom>
          <a:noFill/>
          <a:ln w="38100">
            <a:solidFill>
              <a:srgbClr val="89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2nd Arrow">
            <a:extLst>
              <a:ext uri="{FF2B5EF4-FFF2-40B4-BE49-F238E27FC236}">
                <a16:creationId xmlns:a16="http://schemas.microsoft.com/office/drawing/2014/main" id="{44870337-1ED8-4BE1-96FA-BB257602CCE7}"/>
              </a:ext>
            </a:extLst>
          </p:cNvPr>
          <p:cNvSpPr/>
          <p:nvPr/>
        </p:nvSpPr>
        <p:spPr>
          <a:xfrm>
            <a:off x="3839107" y="5335576"/>
            <a:ext cx="296380" cy="310226"/>
          </a:xfrm>
          <a:prstGeom prst="downArrow">
            <a:avLst>
              <a:gd name="adj1" fmla="val 55661"/>
              <a:gd name="adj2" fmla="val 50000"/>
            </a:avLst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2nd circle">
            <a:extLst>
              <a:ext uri="{FF2B5EF4-FFF2-40B4-BE49-F238E27FC236}">
                <a16:creationId xmlns:a16="http://schemas.microsoft.com/office/drawing/2014/main" id="{AC1100FD-FE03-4A94-8373-F8F3BEBD9E3D}"/>
              </a:ext>
            </a:extLst>
          </p:cNvPr>
          <p:cNvSpPr/>
          <p:nvPr/>
        </p:nvSpPr>
        <p:spPr>
          <a:xfrm>
            <a:off x="3826946" y="5953218"/>
            <a:ext cx="372721" cy="372721"/>
          </a:xfrm>
          <a:prstGeom prst="flowChartConnector">
            <a:avLst/>
          </a:prstGeom>
          <a:noFill/>
          <a:ln w="38100">
            <a:solidFill>
              <a:srgbClr val="66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">
            <a:extLst>
              <a:ext uri="{FF2B5EF4-FFF2-40B4-BE49-F238E27FC236}">
                <a16:creationId xmlns:a16="http://schemas.microsoft.com/office/drawing/2014/main" id="{30572544-56B6-4BCC-802E-5ECD9CEA94D5}"/>
              </a:ext>
            </a:extLst>
          </p:cNvPr>
          <p:cNvSpPr/>
          <p:nvPr/>
        </p:nvSpPr>
        <p:spPr>
          <a:xfrm rot="8027216">
            <a:off x="5339666" y="5203413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C28C8-1D71-4BE1-96B6-C4A56EE89754}"/>
              </a:ext>
            </a:extLst>
          </p:cNvPr>
          <p:cNvSpPr/>
          <p:nvPr/>
        </p:nvSpPr>
        <p:spPr>
          <a:xfrm>
            <a:off x="8692115" y="381663"/>
            <a:ext cx="451885" cy="4604322"/>
          </a:xfrm>
          <a:prstGeom prst="rect">
            <a:avLst/>
          </a:prstGeom>
          <a:solidFill>
            <a:srgbClr val="FDF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F7D7F21-4B72-4131-9392-70377A2F76AE}"/>
              </a:ext>
            </a:extLst>
          </p:cNvPr>
          <p:cNvSpPr/>
          <p:nvPr/>
        </p:nvSpPr>
        <p:spPr>
          <a:xfrm>
            <a:off x="3047023" y="1780605"/>
            <a:ext cx="1386383" cy="734993"/>
          </a:xfrm>
          <a:prstGeom prst="wedgeEllipseCallout">
            <a:avLst>
              <a:gd name="adj1" fmla="val -50083"/>
              <a:gd name="adj2" fmla="val 527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me!</a:t>
            </a:r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B6D6198F-CBC7-4C7B-8288-982588DDB7F2}"/>
              </a:ext>
            </a:extLst>
          </p:cNvPr>
          <p:cNvSpPr/>
          <p:nvPr/>
        </p:nvSpPr>
        <p:spPr>
          <a:xfrm>
            <a:off x="639776" y="4630221"/>
            <a:ext cx="6505301" cy="602783"/>
          </a:xfrm>
          <a:prstGeom prst="roundRect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GB" spc="-20" dirty="0">
                <a:solidFill>
                  <a:schemeClr val="tx1"/>
                </a:solidFill>
                <a:latin typeface="Twinkl" pitchFamily="50" charset="0"/>
              </a:rPr>
              <a:t>How many cakes are left after Hungry Monster eats 2? Can you say a sentence about the cakes using the words ‘take away’?</a:t>
            </a:r>
            <a:endParaRPr lang="en-GB" spc="-20" dirty="0"/>
          </a:p>
        </p:txBody>
      </p:sp>
      <p:sp>
        <p:nvSpPr>
          <p:cNvPr id="27" name="Answer">
            <a:extLst>
              <a:ext uri="{FF2B5EF4-FFF2-40B4-BE49-F238E27FC236}">
                <a16:creationId xmlns:a16="http://schemas.microsoft.com/office/drawing/2014/main" id="{4383B48C-B7F3-483E-B21E-4A3E24582E88}"/>
              </a:ext>
            </a:extLst>
          </p:cNvPr>
          <p:cNvSpPr/>
          <p:nvPr/>
        </p:nvSpPr>
        <p:spPr>
          <a:xfrm>
            <a:off x="7229396" y="4625954"/>
            <a:ext cx="1274828" cy="602783"/>
          </a:xfrm>
          <a:prstGeom prst="roundRect">
            <a:avLst/>
          </a:prstGeom>
          <a:solidFill>
            <a:srgbClr val="667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8" name="curve">
            <a:extLst>
              <a:ext uri="{FF2B5EF4-FFF2-40B4-BE49-F238E27FC236}">
                <a16:creationId xmlns:a16="http://schemas.microsoft.com/office/drawing/2014/main" id="{7775FBB5-02CA-457E-8830-01BE5DABC41D}"/>
              </a:ext>
            </a:extLst>
          </p:cNvPr>
          <p:cNvSpPr/>
          <p:nvPr/>
        </p:nvSpPr>
        <p:spPr>
          <a:xfrm rot="8027216">
            <a:off x="4003173" y="5203414"/>
            <a:ext cx="1324475" cy="1336115"/>
          </a:xfrm>
          <a:prstGeom prst="arc">
            <a:avLst/>
          </a:prstGeom>
          <a:ln w="38100">
            <a:solidFill>
              <a:srgbClr val="89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A778A7-252C-4CD8-B8BC-5C6498CC7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50" y="1917182"/>
            <a:ext cx="1330028" cy="1236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7EF06-CEEB-458A-8139-F73993258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99" y="2034524"/>
            <a:ext cx="1414017" cy="1523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DE7CB-3C99-481A-9804-2A32D8D67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40" y="2471315"/>
            <a:ext cx="1414018" cy="1485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6246D-B254-49FE-B5B2-81DF12903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6" y="2135278"/>
            <a:ext cx="1342502" cy="1523845"/>
          </a:xfrm>
          <a:prstGeom prst="rect">
            <a:avLst/>
          </a:prstGeom>
        </p:spPr>
      </p:pic>
      <p:pic>
        <p:nvPicPr>
          <p:cNvPr id="4" name="Monster">
            <a:extLst>
              <a:ext uri="{FF2B5EF4-FFF2-40B4-BE49-F238E27FC236}">
                <a16:creationId xmlns:a16="http://schemas.microsoft.com/office/drawing/2014/main" id="{3C380131-FD8C-40FF-A9F8-F7D10E6843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2" y="1319751"/>
            <a:ext cx="2427790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37" grpId="0" animBg="1"/>
      <p:bldP spid="2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153</TotalTime>
  <Words>397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Introduction</vt:lpstr>
      <vt:lpstr>How many buns are on the plate?</vt:lpstr>
      <vt:lpstr>How many apples are on the plate?</vt:lpstr>
      <vt:lpstr>How many bananas are on the plate?</vt:lpstr>
      <vt:lpstr>How many sandwiches are on the plate?</vt:lpstr>
      <vt:lpstr>How many strawberries are on the plate?</vt:lpstr>
      <vt:lpstr>How many pears are on the plate?</vt:lpstr>
      <vt:lpstr>How many cakes are on the plate?</vt:lpstr>
      <vt:lpstr>How many pies are on the plate?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James Paxton</cp:lastModifiedBy>
  <cp:revision>16</cp:revision>
  <dcterms:created xsi:type="dcterms:W3CDTF">2019-04-11T13:37:23Z</dcterms:created>
  <dcterms:modified xsi:type="dcterms:W3CDTF">2020-07-04T16:41:44Z</dcterms:modified>
</cp:coreProperties>
</file>