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60" r:id="rId6"/>
    <p:sldId id="258" r:id="rId7"/>
    <p:sldId id="259"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2" autoAdjust="0"/>
    <p:restoredTop sz="94660"/>
  </p:normalViewPr>
  <p:slideViewPr>
    <p:cSldViewPr snapToGrid="0">
      <p:cViewPr varScale="1">
        <p:scale>
          <a:sx n="90" d="100"/>
          <a:sy n="90" d="100"/>
        </p:scale>
        <p:origin x="84" y="2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9FC7C48-15CB-438D-84A0-DA992FCAA573}" type="datetimeFigureOut">
              <a:rPr lang="en-GB" smtClean="0"/>
              <a:t>01/05/2023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CC8425-A199-4FA2-9C79-F0FA39836089}" type="slidenum">
              <a:rPr lang="en-GB" smtClean="0"/>
              <a:t>‹#›</a:t>
            </a:fld>
            <a:endParaRPr lang="en-GB"/>
          </a:p>
        </p:txBody>
      </p:sp>
    </p:spTree>
    <p:extLst>
      <p:ext uri="{BB962C8B-B14F-4D97-AF65-F5344CB8AC3E}">
        <p14:creationId xmlns:p14="http://schemas.microsoft.com/office/powerpoint/2010/main" val="1939108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9FC7C48-15CB-438D-84A0-DA992FCAA573}" type="datetimeFigureOut">
              <a:rPr lang="en-GB" smtClean="0"/>
              <a:t>01/05/2023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CC8425-A199-4FA2-9C79-F0FA39836089}" type="slidenum">
              <a:rPr lang="en-GB" smtClean="0"/>
              <a:t>‹#›</a:t>
            </a:fld>
            <a:endParaRPr lang="en-GB"/>
          </a:p>
        </p:txBody>
      </p:sp>
    </p:spTree>
    <p:extLst>
      <p:ext uri="{BB962C8B-B14F-4D97-AF65-F5344CB8AC3E}">
        <p14:creationId xmlns:p14="http://schemas.microsoft.com/office/powerpoint/2010/main" val="109595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9FC7C48-15CB-438D-84A0-DA992FCAA573}" type="datetimeFigureOut">
              <a:rPr lang="en-GB" smtClean="0"/>
              <a:t>01/05/2023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CC8425-A199-4FA2-9C79-F0FA39836089}" type="slidenum">
              <a:rPr lang="en-GB" smtClean="0"/>
              <a:t>‹#›</a:t>
            </a:fld>
            <a:endParaRPr lang="en-GB"/>
          </a:p>
        </p:txBody>
      </p:sp>
    </p:spTree>
    <p:extLst>
      <p:ext uri="{BB962C8B-B14F-4D97-AF65-F5344CB8AC3E}">
        <p14:creationId xmlns:p14="http://schemas.microsoft.com/office/powerpoint/2010/main" val="1282615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9FC7C48-15CB-438D-84A0-DA992FCAA573}" type="datetimeFigureOut">
              <a:rPr lang="en-GB" smtClean="0"/>
              <a:t>01/05/2023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CC8425-A199-4FA2-9C79-F0FA39836089}" type="slidenum">
              <a:rPr lang="en-GB" smtClean="0"/>
              <a:t>‹#›</a:t>
            </a:fld>
            <a:endParaRPr lang="en-GB"/>
          </a:p>
        </p:txBody>
      </p:sp>
    </p:spTree>
    <p:extLst>
      <p:ext uri="{BB962C8B-B14F-4D97-AF65-F5344CB8AC3E}">
        <p14:creationId xmlns:p14="http://schemas.microsoft.com/office/powerpoint/2010/main" val="3956601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FC7C48-15CB-438D-84A0-DA992FCAA573}" type="datetimeFigureOut">
              <a:rPr lang="en-GB" smtClean="0"/>
              <a:t>01/05/2023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CC8425-A199-4FA2-9C79-F0FA39836089}" type="slidenum">
              <a:rPr lang="en-GB" smtClean="0"/>
              <a:t>‹#›</a:t>
            </a:fld>
            <a:endParaRPr lang="en-GB"/>
          </a:p>
        </p:txBody>
      </p:sp>
    </p:spTree>
    <p:extLst>
      <p:ext uri="{BB962C8B-B14F-4D97-AF65-F5344CB8AC3E}">
        <p14:creationId xmlns:p14="http://schemas.microsoft.com/office/powerpoint/2010/main" val="3494311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9FC7C48-15CB-438D-84A0-DA992FCAA573}" type="datetimeFigureOut">
              <a:rPr lang="en-GB" smtClean="0"/>
              <a:t>01/05/2023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CC8425-A199-4FA2-9C79-F0FA39836089}" type="slidenum">
              <a:rPr lang="en-GB" smtClean="0"/>
              <a:t>‹#›</a:t>
            </a:fld>
            <a:endParaRPr lang="en-GB"/>
          </a:p>
        </p:txBody>
      </p:sp>
    </p:spTree>
    <p:extLst>
      <p:ext uri="{BB962C8B-B14F-4D97-AF65-F5344CB8AC3E}">
        <p14:creationId xmlns:p14="http://schemas.microsoft.com/office/powerpoint/2010/main" val="2678172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9FC7C48-15CB-438D-84A0-DA992FCAA573}" type="datetimeFigureOut">
              <a:rPr lang="en-GB" smtClean="0"/>
              <a:t>01/05/2023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CC8425-A199-4FA2-9C79-F0FA39836089}" type="slidenum">
              <a:rPr lang="en-GB" smtClean="0"/>
              <a:t>‹#›</a:t>
            </a:fld>
            <a:endParaRPr lang="en-GB"/>
          </a:p>
        </p:txBody>
      </p:sp>
    </p:spTree>
    <p:extLst>
      <p:ext uri="{BB962C8B-B14F-4D97-AF65-F5344CB8AC3E}">
        <p14:creationId xmlns:p14="http://schemas.microsoft.com/office/powerpoint/2010/main" val="4000989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9FC7C48-15CB-438D-84A0-DA992FCAA573}" type="datetimeFigureOut">
              <a:rPr lang="en-GB" smtClean="0"/>
              <a:t>01/05/2023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CC8425-A199-4FA2-9C79-F0FA39836089}" type="slidenum">
              <a:rPr lang="en-GB" smtClean="0"/>
              <a:t>‹#›</a:t>
            </a:fld>
            <a:endParaRPr lang="en-GB"/>
          </a:p>
        </p:txBody>
      </p:sp>
    </p:spTree>
    <p:extLst>
      <p:ext uri="{BB962C8B-B14F-4D97-AF65-F5344CB8AC3E}">
        <p14:creationId xmlns:p14="http://schemas.microsoft.com/office/powerpoint/2010/main" val="1547934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FC7C48-15CB-438D-84A0-DA992FCAA573}" type="datetimeFigureOut">
              <a:rPr lang="en-GB" smtClean="0"/>
              <a:t>01/05/2023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CC8425-A199-4FA2-9C79-F0FA39836089}" type="slidenum">
              <a:rPr lang="en-GB" smtClean="0"/>
              <a:t>‹#›</a:t>
            </a:fld>
            <a:endParaRPr lang="en-GB"/>
          </a:p>
        </p:txBody>
      </p:sp>
    </p:spTree>
    <p:extLst>
      <p:ext uri="{BB962C8B-B14F-4D97-AF65-F5344CB8AC3E}">
        <p14:creationId xmlns:p14="http://schemas.microsoft.com/office/powerpoint/2010/main" val="3901073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9FC7C48-15CB-438D-84A0-DA992FCAA573}" type="datetimeFigureOut">
              <a:rPr lang="en-GB" smtClean="0"/>
              <a:t>01/05/2023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CC8425-A199-4FA2-9C79-F0FA39836089}" type="slidenum">
              <a:rPr lang="en-GB" smtClean="0"/>
              <a:t>‹#›</a:t>
            </a:fld>
            <a:endParaRPr lang="en-GB"/>
          </a:p>
        </p:txBody>
      </p:sp>
    </p:spTree>
    <p:extLst>
      <p:ext uri="{BB962C8B-B14F-4D97-AF65-F5344CB8AC3E}">
        <p14:creationId xmlns:p14="http://schemas.microsoft.com/office/powerpoint/2010/main" val="2197308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9FC7C48-15CB-438D-84A0-DA992FCAA573}" type="datetimeFigureOut">
              <a:rPr lang="en-GB" smtClean="0"/>
              <a:t>01/05/2023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CC8425-A199-4FA2-9C79-F0FA39836089}" type="slidenum">
              <a:rPr lang="en-GB" smtClean="0"/>
              <a:t>‹#›</a:t>
            </a:fld>
            <a:endParaRPr lang="en-GB"/>
          </a:p>
        </p:txBody>
      </p:sp>
    </p:spTree>
    <p:extLst>
      <p:ext uri="{BB962C8B-B14F-4D97-AF65-F5344CB8AC3E}">
        <p14:creationId xmlns:p14="http://schemas.microsoft.com/office/powerpoint/2010/main" val="2139940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C7C48-15CB-438D-84A0-DA992FCAA573}" type="datetimeFigureOut">
              <a:rPr lang="en-GB" smtClean="0"/>
              <a:t>01/05/2023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CC8425-A199-4FA2-9C79-F0FA39836089}" type="slidenum">
              <a:rPr lang="en-GB" smtClean="0"/>
              <a:t>‹#›</a:t>
            </a:fld>
            <a:endParaRPr lang="en-GB"/>
          </a:p>
        </p:txBody>
      </p:sp>
    </p:spTree>
    <p:extLst>
      <p:ext uri="{BB962C8B-B14F-4D97-AF65-F5344CB8AC3E}">
        <p14:creationId xmlns:p14="http://schemas.microsoft.com/office/powerpoint/2010/main" val="4190737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59981"/>
            <a:ext cx="9144000" cy="942754"/>
          </a:xfrm>
          <a:solidFill>
            <a:schemeClr val="accent4">
              <a:lumMod val="40000"/>
              <a:lumOff val="60000"/>
            </a:schemeClr>
          </a:solidFill>
        </p:spPr>
        <p:txBody>
          <a:bodyPr>
            <a:normAutofit/>
          </a:bodyPr>
          <a:lstStyle/>
          <a:p>
            <a:r>
              <a:rPr lang="en-GB" dirty="0">
                <a:latin typeface="Arial" panose="020B0604020202020204" pitchFamily="34" charset="0"/>
                <a:cs typeface="Arial" panose="020B0604020202020204" pitchFamily="34" charset="0"/>
              </a:rPr>
              <a:t>Overview </a:t>
            </a:r>
            <a:r>
              <a:rPr lang="en-GB">
                <a:latin typeface="Arial" panose="020B0604020202020204" pitchFamily="34" charset="0"/>
                <a:cs typeface="Arial" panose="020B0604020202020204" pitchFamily="34" charset="0"/>
              </a:rPr>
              <a:t>of 2023 </a:t>
            </a:r>
            <a:r>
              <a:rPr lang="en-GB" dirty="0">
                <a:latin typeface="Arial" panose="020B0604020202020204" pitchFamily="34" charset="0"/>
                <a:cs typeface="Arial" panose="020B0604020202020204" pitchFamily="34" charset="0"/>
              </a:rPr>
              <a:t>tests </a:t>
            </a:r>
          </a:p>
        </p:txBody>
      </p:sp>
      <p:sp>
        <p:nvSpPr>
          <p:cNvPr id="3" name="Subtitle 2"/>
          <p:cNvSpPr>
            <a:spLocks noGrp="1"/>
          </p:cNvSpPr>
          <p:nvPr>
            <p:ph type="subTitle" idx="1"/>
          </p:nvPr>
        </p:nvSpPr>
        <p:spPr>
          <a:xfrm>
            <a:off x="489099" y="1864242"/>
            <a:ext cx="11313042" cy="4423143"/>
          </a:xfrm>
          <a:solidFill>
            <a:schemeClr val="accent6">
              <a:lumMod val="20000"/>
              <a:lumOff val="80000"/>
            </a:schemeClr>
          </a:solidFill>
        </p:spPr>
        <p:txBody>
          <a:bodyPr>
            <a:normAutofit fontScale="92500" lnSpcReduction="20000"/>
          </a:bodyPr>
          <a:lstStyle/>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KS1 tests are designed to test pupils’ knowledge and understanding of the KS1 programmes of study. </a:t>
            </a:r>
          </a:p>
          <a:p>
            <a:r>
              <a:rPr lang="en-GB" dirty="0">
                <a:latin typeface="Arial" panose="020B0604020202020204" pitchFamily="34" charset="0"/>
                <a:cs typeface="Arial" panose="020B0604020202020204" pitchFamily="34" charset="0"/>
              </a:rPr>
              <a:t>The tests make up one piece of evidence for overall teacher assessment. </a:t>
            </a:r>
          </a:p>
          <a:p>
            <a:r>
              <a:rPr lang="en-GB" dirty="0">
                <a:latin typeface="Arial" panose="020B0604020202020204" pitchFamily="34" charset="0"/>
                <a:cs typeface="Arial" panose="020B0604020202020204" pitchFamily="34" charset="0"/>
              </a:rPr>
              <a:t>KS1 tests are marked internally by schools</a:t>
            </a:r>
          </a:p>
          <a:p>
            <a:endParaRPr lang="en-GB" dirty="0">
              <a:latin typeface="Arial" panose="020B0604020202020204" pitchFamily="34" charset="0"/>
              <a:cs typeface="Arial" panose="020B0604020202020204" pitchFamily="34" charset="0"/>
            </a:endParaRPr>
          </a:p>
          <a:p>
            <a:pPr algn="l"/>
            <a:r>
              <a:rPr lang="en-GB" dirty="0">
                <a:latin typeface="Arial" panose="020B0604020202020204" pitchFamily="34" charset="0"/>
                <a:cs typeface="Arial" panose="020B0604020202020204" pitchFamily="34" charset="0"/>
              </a:rPr>
              <a:t>The KS1 tests consist of: </a:t>
            </a:r>
          </a:p>
          <a:p>
            <a:pPr algn="l"/>
            <a:r>
              <a:rPr lang="en-GB" dirty="0">
                <a:latin typeface="Arial" panose="020B0604020202020204" pitchFamily="34" charset="0"/>
                <a:cs typeface="Arial" panose="020B0604020202020204" pitchFamily="34" charset="0"/>
              </a:rPr>
              <a:t> English reading Paper 1: combined reading prompt and answer booklet </a:t>
            </a:r>
          </a:p>
          <a:p>
            <a:pPr algn="l"/>
            <a:r>
              <a:rPr lang="en-GB" dirty="0">
                <a:latin typeface="Arial" panose="020B0604020202020204" pitchFamily="34" charset="0"/>
                <a:cs typeface="Arial" panose="020B0604020202020204" pitchFamily="34" charset="0"/>
              </a:rPr>
              <a:t> English reading Paper 2: reading booklet and reading answer booklet </a:t>
            </a:r>
          </a:p>
          <a:p>
            <a:pPr algn="l"/>
            <a:r>
              <a:rPr lang="en-GB" dirty="0">
                <a:latin typeface="Arial" panose="020B0604020202020204" pitchFamily="34" charset="0"/>
                <a:cs typeface="Arial" panose="020B0604020202020204" pitchFamily="34" charset="0"/>
              </a:rPr>
              <a:t> Mathematics Paper 1: arithmetic </a:t>
            </a:r>
          </a:p>
          <a:p>
            <a:pPr algn="l"/>
            <a:r>
              <a:rPr lang="en-GB" dirty="0">
                <a:latin typeface="Arial" panose="020B0604020202020204" pitchFamily="34" charset="0"/>
                <a:cs typeface="Arial" panose="020B0604020202020204" pitchFamily="34" charset="0"/>
              </a:rPr>
              <a:t> Mathematics Paper 2: reasoning </a:t>
            </a:r>
          </a:p>
          <a:p>
            <a:pPr algn="l"/>
            <a:r>
              <a:rPr lang="en-GB" dirty="0">
                <a:latin typeface="Arial" panose="020B0604020202020204" pitchFamily="34" charset="0"/>
                <a:cs typeface="Arial" panose="020B0604020202020204" pitchFamily="34" charset="0"/>
              </a:rPr>
              <a:t> An optional English grammar, punctuation and spelling test </a:t>
            </a:r>
          </a:p>
          <a:p>
            <a:pPr algn="l"/>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5195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r>
              <a:rPr lang="en-GB" dirty="0">
                <a:latin typeface="Arial" panose="020B0604020202020204" pitchFamily="34" charset="0"/>
                <a:cs typeface="Arial" panose="020B0604020202020204" pitchFamily="34" charset="0"/>
              </a:rPr>
              <a:t>Reading Test   </a:t>
            </a:r>
            <a:br>
              <a:rPr lang="en-GB" dirty="0">
                <a:latin typeface="Arial" panose="020B0604020202020204" pitchFamily="34" charset="0"/>
                <a:cs typeface="Arial" panose="020B0604020202020204" pitchFamily="34" charset="0"/>
              </a:rPr>
            </a:br>
            <a:r>
              <a:rPr lang="en-GB" sz="2700" dirty="0">
                <a:latin typeface="Arial" panose="020B0604020202020204" pitchFamily="34" charset="0"/>
                <a:cs typeface="Arial" panose="020B0604020202020204" pitchFamily="34" charset="0"/>
              </a:rPr>
              <a:t>Each paper has a selection of texts which are designed to increase in difficulty. There is a mixture of text genres. </a:t>
            </a:r>
          </a:p>
        </p:txBody>
      </p:sp>
      <p:sp>
        <p:nvSpPr>
          <p:cNvPr id="3" name="Text Placeholder 2"/>
          <p:cNvSpPr>
            <a:spLocks noGrp="1"/>
          </p:cNvSpPr>
          <p:nvPr>
            <p:ph type="body" idx="1"/>
          </p:nvPr>
        </p:nvSpPr>
        <p:spPr/>
        <p:txBody>
          <a:bodyPr>
            <a:normAutofit/>
          </a:bodyPr>
          <a:lstStyle/>
          <a:p>
            <a:r>
              <a:rPr lang="en-GB" dirty="0">
                <a:latin typeface="Arial" panose="020B0604020202020204" pitchFamily="34" charset="0"/>
                <a:cs typeface="Arial" panose="020B0604020202020204" pitchFamily="34" charset="0"/>
              </a:rPr>
              <a:t>Paper 1</a:t>
            </a:r>
          </a:p>
        </p:txBody>
      </p:sp>
      <p:sp>
        <p:nvSpPr>
          <p:cNvPr id="4" name="Content Placeholder 3"/>
          <p:cNvSpPr>
            <a:spLocks noGrp="1"/>
          </p:cNvSpPr>
          <p:nvPr>
            <p:ph sz="half" idx="2"/>
          </p:nvPr>
        </p:nvSpPr>
        <p:spPr>
          <a:solidFill>
            <a:schemeClr val="accent6">
              <a:lumMod val="20000"/>
              <a:lumOff val="80000"/>
            </a:schemeClr>
          </a:solidFill>
        </p:spPr>
        <p:txBody>
          <a:bodyPr>
            <a:normAutofit fontScale="92500" lnSpcReduction="10000"/>
          </a:bodyPr>
          <a:lstStyle/>
          <a:p>
            <a:r>
              <a:rPr lang="en-GB" dirty="0">
                <a:latin typeface="Arial" panose="020B0604020202020204" pitchFamily="34" charset="0"/>
                <a:cs typeface="Arial" panose="020B0604020202020204" pitchFamily="34" charset="0"/>
              </a:rPr>
              <a:t>A combined reading prompt and answer booklet. </a:t>
            </a:r>
          </a:p>
          <a:p>
            <a:r>
              <a:rPr lang="en-GB" dirty="0">
                <a:latin typeface="Arial" panose="020B0604020202020204" pitchFamily="34" charset="0"/>
                <a:cs typeface="Arial" panose="020B0604020202020204" pitchFamily="34" charset="0"/>
              </a:rPr>
              <a:t>The paper includes a list of useful words and some practice questions to introduce the contexts and question types to pupils. </a:t>
            </a:r>
          </a:p>
          <a:p>
            <a:r>
              <a:rPr lang="en-GB" dirty="0">
                <a:latin typeface="Arial" panose="020B0604020202020204" pitchFamily="34" charset="0"/>
                <a:cs typeface="Arial" panose="020B0604020202020204" pitchFamily="34" charset="0"/>
              </a:rPr>
              <a:t>The test takes approximately 30 minutes to complete, but is not strictly timed. </a:t>
            </a:r>
          </a:p>
        </p:txBody>
      </p:sp>
      <p:sp>
        <p:nvSpPr>
          <p:cNvPr id="5" name="Text Placeholder 4"/>
          <p:cNvSpPr>
            <a:spLocks noGrp="1"/>
          </p:cNvSpPr>
          <p:nvPr>
            <p:ph type="body" sz="quarter" idx="3"/>
          </p:nvPr>
        </p:nvSpPr>
        <p:spPr/>
        <p:txBody>
          <a:bodyPr>
            <a:normAutofit/>
          </a:bodyPr>
          <a:lstStyle/>
          <a:p>
            <a:r>
              <a:rPr lang="en-GB" dirty="0">
                <a:latin typeface="Arial" panose="020B0604020202020204" pitchFamily="34" charset="0"/>
                <a:cs typeface="Arial" panose="020B0604020202020204" pitchFamily="34" charset="0"/>
              </a:rPr>
              <a:t>Paper 2 </a:t>
            </a:r>
          </a:p>
        </p:txBody>
      </p:sp>
      <p:sp>
        <p:nvSpPr>
          <p:cNvPr id="6" name="Content Placeholder 5"/>
          <p:cNvSpPr>
            <a:spLocks noGrp="1"/>
          </p:cNvSpPr>
          <p:nvPr>
            <p:ph sz="quarter" idx="4"/>
          </p:nvPr>
        </p:nvSpPr>
        <p:spPr>
          <a:solidFill>
            <a:schemeClr val="accent6">
              <a:lumMod val="20000"/>
              <a:lumOff val="80000"/>
            </a:schemeClr>
          </a:solidFill>
        </p:spPr>
        <p:txBody>
          <a:bodyPr>
            <a:normAutofit fontScale="92500" lnSpcReduction="10000"/>
          </a:bodyPr>
          <a:lstStyle/>
          <a:p>
            <a:r>
              <a:rPr lang="en-GB" dirty="0">
                <a:latin typeface="Arial" panose="020B0604020202020204" pitchFamily="34" charset="0"/>
                <a:cs typeface="Arial" panose="020B0604020202020204" pitchFamily="34" charset="0"/>
              </a:rPr>
              <a:t>An answer booklet and a separate reading booklet. There are no practice questions on this paper. </a:t>
            </a:r>
          </a:p>
          <a:p>
            <a:r>
              <a:rPr lang="en-GB" dirty="0">
                <a:latin typeface="Arial" panose="020B0604020202020204" pitchFamily="34" charset="0"/>
                <a:cs typeface="Arial" panose="020B0604020202020204" pitchFamily="34" charset="0"/>
              </a:rPr>
              <a:t>Teachers can use their discretion to stop the test early if a pupil is struggling. </a:t>
            </a:r>
          </a:p>
          <a:p>
            <a:r>
              <a:rPr lang="en-GB" dirty="0">
                <a:latin typeface="Arial" panose="020B0604020202020204" pitchFamily="34" charset="0"/>
                <a:cs typeface="Arial" panose="020B0604020202020204" pitchFamily="34" charset="0"/>
              </a:rPr>
              <a:t>The test takes approximately 40 minutes to complete, but is not strictly timed. </a:t>
            </a:r>
          </a:p>
        </p:txBody>
      </p:sp>
    </p:spTree>
    <p:extLst>
      <p:ext uri="{BB962C8B-B14F-4D97-AF65-F5344CB8AC3E}">
        <p14:creationId xmlns:p14="http://schemas.microsoft.com/office/powerpoint/2010/main" val="1696394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GB" dirty="0">
                <a:latin typeface="Arial" panose="020B0604020202020204" pitchFamily="34" charset="0"/>
                <a:cs typeface="Arial" panose="020B0604020202020204" pitchFamily="34" charset="0"/>
              </a:rPr>
              <a:t>Mathematics Test</a:t>
            </a:r>
          </a:p>
        </p:txBody>
      </p:sp>
      <p:sp>
        <p:nvSpPr>
          <p:cNvPr id="3" name="Text Placeholder 2"/>
          <p:cNvSpPr>
            <a:spLocks noGrp="1"/>
          </p:cNvSpPr>
          <p:nvPr>
            <p:ph type="body" idx="1"/>
          </p:nvPr>
        </p:nvSpPr>
        <p:spPr/>
        <p:txBody>
          <a:bodyPr>
            <a:normAutofit/>
          </a:bodyPr>
          <a:lstStyle/>
          <a:p>
            <a:r>
              <a:rPr lang="en-GB" sz="2800" dirty="0">
                <a:latin typeface="Arial" panose="020B0604020202020204" pitchFamily="34" charset="0"/>
                <a:cs typeface="Arial" panose="020B0604020202020204" pitchFamily="34" charset="0"/>
              </a:rPr>
              <a:t>Paper 1: arithmetic</a:t>
            </a:r>
          </a:p>
        </p:txBody>
      </p:sp>
      <p:sp>
        <p:nvSpPr>
          <p:cNvPr id="4" name="Content Placeholder 3"/>
          <p:cNvSpPr>
            <a:spLocks noGrp="1"/>
          </p:cNvSpPr>
          <p:nvPr>
            <p:ph sz="half" idx="2"/>
          </p:nvPr>
        </p:nvSpPr>
        <p:spPr>
          <a:solidFill>
            <a:schemeClr val="accent6">
              <a:lumMod val="20000"/>
              <a:lumOff val="80000"/>
            </a:schemeClr>
          </a:solidFill>
        </p:spPr>
        <p:txBody>
          <a:bodyPr>
            <a:normAutofit fontScale="92500" lnSpcReduction="10000"/>
          </a:bodyPr>
          <a:lstStyle/>
          <a:p>
            <a:r>
              <a:rPr lang="en-GB" dirty="0">
                <a:latin typeface="Arial" panose="020B0604020202020204" pitchFamily="34" charset="0"/>
                <a:cs typeface="Arial" panose="020B0604020202020204" pitchFamily="34" charset="0"/>
              </a:rPr>
              <a:t>Assesses pupils’ fluency in the fundamentals of mathematics, including place value, calculations and fractions. </a:t>
            </a:r>
          </a:p>
          <a:p>
            <a:r>
              <a:rPr lang="en-GB" dirty="0">
                <a:latin typeface="Arial" panose="020B0604020202020204" pitchFamily="34" charset="0"/>
                <a:cs typeface="Arial" panose="020B0604020202020204" pitchFamily="34" charset="0"/>
              </a:rPr>
              <a:t>The arithmetic test consists of a single test paper and takes approximately 20 minutes to complete, but is not strictly timed. The paper includes a practice question. </a:t>
            </a:r>
          </a:p>
        </p:txBody>
      </p:sp>
      <p:sp>
        <p:nvSpPr>
          <p:cNvPr id="5" name="Text Placeholder 4"/>
          <p:cNvSpPr>
            <a:spLocks noGrp="1"/>
          </p:cNvSpPr>
          <p:nvPr>
            <p:ph type="body" sz="quarter" idx="3"/>
          </p:nvPr>
        </p:nvSpPr>
        <p:spPr/>
        <p:txBody>
          <a:bodyPr>
            <a:normAutofit/>
          </a:bodyPr>
          <a:lstStyle/>
          <a:p>
            <a:r>
              <a:rPr lang="en-GB" sz="2800" dirty="0">
                <a:latin typeface="Arial" panose="020B0604020202020204" pitchFamily="34" charset="0"/>
                <a:cs typeface="Arial" panose="020B0604020202020204" pitchFamily="34" charset="0"/>
              </a:rPr>
              <a:t>Paper 2: reasoning</a:t>
            </a:r>
          </a:p>
        </p:txBody>
      </p:sp>
      <p:sp>
        <p:nvSpPr>
          <p:cNvPr id="6" name="Content Placeholder 5"/>
          <p:cNvSpPr>
            <a:spLocks noGrp="1"/>
          </p:cNvSpPr>
          <p:nvPr>
            <p:ph sz="quarter" idx="4"/>
          </p:nvPr>
        </p:nvSpPr>
        <p:spPr>
          <a:solidFill>
            <a:schemeClr val="accent6">
              <a:lumMod val="20000"/>
              <a:lumOff val="80000"/>
            </a:schemeClr>
          </a:solidFill>
        </p:spPr>
        <p:txBody>
          <a:bodyPr>
            <a:normAutofit fontScale="92500" lnSpcReduction="20000"/>
          </a:bodyPr>
          <a:lstStyle/>
          <a:p>
            <a:r>
              <a:rPr lang="en-GB" dirty="0">
                <a:latin typeface="Arial" panose="020B0604020202020204" pitchFamily="34" charset="0"/>
                <a:cs typeface="Arial" panose="020B0604020202020204" pitchFamily="34" charset="0"/>
              </a:rPr>
              <a:t>Reasoning assesses pupils’ mathematical fluency by demonstrating their ability to solve problems and reason mathematically. </a:t>
            </a:r>
          </a:p>
          <a:p>
            <a:r>
              <a:rPr lang="en-GB" dirty="0">
                <a:latin typeface="Arial" panose="020B0604020202020204" pitchFamily="34" charset="0"/>
                <a:cs typeface="Arial" panose="020B0604020202020204" pitchFamily="34" charset="0"/>
              </a:rPr>
              <a:t>The reasoning test consists of a single test paper and will take approximately 35 minutes to complete, but it is not strictly timed. </a:t>
            </a:r>
          </a:p>
          <a:p>
            <a:r>
              <a:rPr lang="en-GB" dirty="0">
                <a:latin typeface="Arial" panose="020B0604020202020204" pitchFamily="34" charset="0"/>
                <a:cs typeface="Arial" panose="020B0604020202020204" pitchFamily="34" charset="0"/>
              </a:rPr>
              <a:t>The paper includes a practice question and 5 aural questions. </a:t>
            </a:r>
            <a:endParaRPr lang="en-GB" dirty="0"/>
          </a:p>
        </p:txBody>
      </p:sp>
    </p:spTree>
    <p:extLst>
      <p:ext uri="{BB962C8B-B14F-4D97-AF65-F5344CB8AC3E}">
        <p14:creationId xmlns:p14="http://schemas.microsoft.com/office/powerpoint/2010/main" val="4128757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a:bodyPr>
          <a:lstStyle/>
          <a:p>
            <a:r>
              <a:rPr lang="en-GB" sz="3600" dirty="0">
                <a:latin typeface="Arial" panose="020B0604020202020204" pitchFamily="34" charset="0"/>
                <a:cs typeface="Arial" panose="020B0604020202020204" pitchFamily="34" charset="0"/>
              </a:rPr>
              <a:t>Optional English grammar, punctuation and spelling test</a:t>
            </a:r>
          </a:p>
        </p:txBody>
      </p:sp>
      <p:sp>
        <p:nvSpPr>
          <p:cNvPr id="3" name="Text Placeholder 2"/>
          <p:cNvSpPr>
            <a:spLocks noGrp="1"/>
          </p:cNvSpPr>
          <p:nvPr>
            <p:ph type="body" idx="1"/>
          </p:nvPr>
        </p:nvSpPr>
        <p:spPr/>
        <p:txBody>
          <a:bodyPr>
            <a:normAutofit/>
          </a:bodyPr>
          <a:lstStyle/>
          <a:p>
            <a:r>
              <a:rPr lang="en-GB" sz="2800" dirty="0">
                <a:latin typeface="Arial" panose="020B0604020202020204" pitchFamily="34" charset="0"/>
                <a:cs typeface="Arial" panose="020B0604020202020204" pitchFamily="34" charset="0"/>
              </a:rPr>
              <a:t>Paper 1: Spelling</a:t>
            </a:r>
          </a:p>
        </p:txBody>
      </p:sp>
      <p:sp>
        <p:nvSpPr>
          <p:cNvPr id="4" name="Content Placeholder 3"/>
          <p:cNvSpPr>
            <a:spLocks noGrp="1"/>
          </p:cNvSpPr>
          <p:nvPr>
            <p:ph sz="half" idx="2"/>
          </p:nvPr>
        </p:nvSpPr>
        <p:spPr>
          <a:solidFill>
            <a:schemeClr val="accent6">
              <a:lumMod val="20000"/>
              <a:lumOff val="80000"/>
            </a:schemeClr>
          </a:solidFill>
        </p:spPr>
        <p:txBody>
          <a:bodyPr>
            <a:normAutofit/>
          </a:bodyPr>
          <a:lstStyle/>
          <a:p>
            <a:pPr marL="0" indent="0">
              <a:buNone/>
            </a:pPr>
            <a:r>
              <a:rPr lang="en-GB" sz="2600" dirty="0">
                <a:latin typeface="Arial" panose="020B0604020202020204" pitchFamily="34" charset="0"/>
                <a:cs typeface="Arial" panose="020B0604020202020204" pitchFamily="34" charset="0"/>
              </a:rPr>
              <a:t>Spelling consists of a test transcript to be read by the test administrator and an answer booklet for pupils to complete 20 missing words. </a:t>
            </a:r>
          </a:p>
          <a:p>
            <a:pPr marL="0" indent="0">
              <a:buNone/>
            </a:pPr>
            <a:r>
              <a:rPr lang="en-GB" sz="2600" dirty="0">
                <a:latin typeface="Arial" panose="020B0604020202020204" pitchFamily="34" charset="0"/>
                <a:cs typeface="Arial" panose="020B0604020202020204" pitchFamily="34" charset="0"/>
              </a:rPr>
              <a:t>The test is expected to take approximately 15 minutes to complete, but is not strictly timed. </a:t>
            </a:r>
          </a:p>
        </p:txBody>
      </p:sp>
      <p:sp>
        <p:nvSpPr>
          <p:cNvPr id="5" name="Text Placeholder 4"/>
          <p:cNvSpPr>
            <a:spLocks noGrp="1"/>
          </p:cNvSpPr>
          <p:nvPr>
            <p:ph type="body" sz="quarter" idx="3"/>
          </p:nvPr>
        </p:nvSpPr>
        <p:spPr/>
        <p:txBody>
          <a:bodyPr>
            <a:normAutofit/>
          </a:bodyPr>
          <a:lstStyle/>
          <a:p>
            <a:r>
              <a:rPr lang="en-GB" sz="2800" dirty="0">
                <a:latin typeface="Arial" panose="020B0604020202020204" pitchFamily="34" charset="0"/>
                <a:cs typeface="Arial" panose="020B0604020202020204" pitchFamily="34" charset="0"/>
              </a:rPr>
              <a:t>Paper 2: Questions</a:t>
            </a:r>
          </a:p>
        </p:txBody>
      </p:sp>
      <p:sp>
        <p:nvSpPr>
          <p:cNvPr id="6" name="Content Placeholder 5"/>
          <p:cNvSpPr>
            <a:spLocks noGrp="1"/>
          </p:cNvSpPr>
          <p:nvPr>
            <p:ph sz="quarter" idx="4"/>
          </p:nvPr>
        </p:nvSpPr>
        <p:spPr>
          <a:solidFill>
            <a:schemeClr val="accent6">
              <a:lumMod val="20000"/>
              <a:lumOff val="80000"/>
            </a:schemeClr>
          </a:solidFill>
        </p:spPr>
        <p:txBody>
          <a:bodyPr>
            <a:normAutofit/>
          </a:bodyPr>
          <a:lstStyle/>
          <a:p>
            <a:pPr marL="0" indent="0">
              <a:buNone/>
            </a:pPr>
            <a:r>
              <a:rPr lang="en-GB" sz="2600" dirty="0">
                <a:latin typeface="Arial" panose="020B0604020202020204" pitchFamily="34" charset="0"/>
                <a:cs typeface="Arial" panose="020B0604020202020204" pitchFamily="34" charset="0"/>
              </a:rPr>
              <a:t>A combined question and answer booklet focusing on pupils’ knowledge of grammar, punctuation and vocabulary. </a:t>
            </a:r>
          </a:p>
          <a:p>
            <a:pPr marL="0" indent="0">
              <a:buNone/>
            </a:pPr>
            <a:r>
              <a:rPr lang="en-GB" sz="2600" dirty="0">
                <a:latin typeface="Arial" panose="020B0604020202020204" pitchFamily="34" charset="0"/>
                <a:cs typeface="Arial" panose="020B0604020202020204" pitchFamily="34" charset="0"/>
              </a:rPr>
              <a:t>There are no contextualised questions in the test. Pupils will have approximately 20 minutes to complete the questions in the test paper, but it is not strictly timed. </a:t>
            </a:r>
          </a:p>
        </p:txBody>
      </p:sp>
    </p:spTree>
    <p:extLst>
      <p:ext uri="{BB962C8B-B14F-4D97-AF65-F5344CB8AC3E}">
        <p14:creationId xmlns:p14="http://schemas.microsoft.com/office/powerpoint/2010/main" val="602643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GB" dirty="0">
                <a:latin typeface="Arial" panose="020B0604020202020204" pitchFamily="34" charset="0"/>
                <a:cs typeface="Arial" panose="020B0604020202020204" pitchFamily="34" charset="0"/>
              </a:rPr>
              <a:t>Modified test materials</a:t>
            </a:r>
          </a:p>
        </p:txBody>
      </p:sp>
      <p:sp>
        <p:nvSpPr>
          <p:cNvPr id="3" name="Content Placeholder 2"/>
          <p:cNvSpPr>
            <a:spLocks noGrp="1"/>
          </p:cNvSpPr>
          <p:nvPr>
            <p:ph idx="1"/>
          </p:nvPr>
        </p:nvSpPr>
        <p:spPr>
          <a:solidFill>
            <a:schemeClr val="accent6">
              <a:lumMod val="20000"/>
              <a:lumOff val="80000"/>
            </a:schemeClr>
          </a:solidFill>
        </p:spPr>
        <p:txBody>
          <a:bodyPr>
            <a:normAutofit/>
          </a:bodyPr>
          <a:lstStyle/>
          <a:p>
            <a:r>
              <a:rPr lang="en-GB" sz="3200" dirty="0">
                <a:latin typeface="Arial" panose="020B0604020202020204" pitchFamily="34" charset="0"/>
                <a:cs typeface="Arial" panose="020B0604020202020204" pitchFamily="34" charset="0"/>
              </a:rPr>
              <a:t>Modified versions of the tests are primarily designed for pupils with significant visual impairments, although they may be suitable for pupils with other needs, such as dyslexia.</a:t>
            </a:r>
          </a:p>
          <a:p>
            <a:r>
              <a:rPr lang="en-GB" sz="3200" dirty="0">
                <a:latin typeface="Arial" panose="020B0604020202020204" pitchFamily="34" charset="0"/>
                <a:cs typeface="Arial" panose="020B0604020202020204" pitchFamily="34" charset="0"/>
              </a:rPr>
              <a:t> Modified large print versions have a large font, high contrast diagrams and greater white space around the content. </a:t>
            </a:r>
          </a:p>
        </p:txBody>
      </p:sp>
    </p:spTree>
    <p:extLst>
      <p:ext uri="{BB962C8B-B14F-4D97-AF65-F5344CB8AC3E}">
        <p14:creationId xmlns:p14="http://schemas.microsoft.com/office/powerpoint/2010/main" val="323640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a:bodyPr>
          <a:lstStyle/>
          <a:p>
            <a:r>
              <a:rPr lang="en-GB" sz="3200" dirty="0">
                <a:latin typeface="Arial" panose="020B0604020202020204" pitchFamily="34" charset="0"/>
                <a:cs typeface="Arial" panose="020B0604020202020204" pitchFamily="34" charset="0"/>
              </a:rPr>
              <a:t>Access arrangements – adjustments to support specific pupils during the tests.</a:t>
            </a:r>
          </a:p>
        </p:txBody>
      </p:sp>
      <p:sp>
        <p:nvSpPr>
          <p:cNvPr id="3" name="Content Placeholder 2"/>
          <p:cNvSpPr>
            <a:spLocks noGrp="1"/>
          </p:cNvSpPr>
          <p:nvPr>
            <p:ph idx="1"/>
          </p:nvPr>
        </p:nvSpPr>
        <p:spPr>
          <a:solidFill>
            <a:schemeClr val="accent6">
              <a:lumMod val="20000"/>
              <a:lumOff val="80000"/>
            </a:schemeClr>
          </a:solidFill>
        </p:spPr>
        <p:txBody>
          <a:bodyPr/>
          <a:lstStyle/>
          <a:p>
            <a:r>
              <a:rPr lang="en-GB" dirty="0">
                <a:latin typeface="Arial" panose="020B0604020202020204" pitchFamily="34" charset="0"/>
                <a:cs typeface="Arial" panose="020B0604020202020204" pitchFamily="34" charset="0"/>
              </a:rPr>
              <a:t>The KS1 tests are intended to assess pupils’ abilities in a fair and comparable way, with as many pupils as possible able to access them. They are designed so that most pupils with special educational needs and/or disabilities (SEND) can participate using the standard versions. </a:t>
            </a:r>
          </a:p>
          <a:p>
            <a:r>
              <a:rPr lang="en-GB" dirty="0">
                <a:latin typeface="Arial" panose="020B0604020202020204" pitchFamily="34" charset="0"/>
                <a:cs typeface="Arial" panose="020B0604020202020204" pitchFamily="34" charset="0"/>
              </a:rPr>
              <a:t>However, a small number of pupils may need additional arrangements so they can take part. </a:t>
            </a:r>
          </a:p>
        </p:txBody>
      </p:sp>
    </p:spTree>
    <p:extLst>
      <p:ext uri="{BB962C8B-B14F-4D97-AF65-F5344CB8AC3E}">
        <p14:creationId xmlns:p14="http://schemas.microsoft.com/office/powerpoint/2010/main" val="2002335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GB" dirty="0">
                <a:latin typeface="Arial" panose="020B0604020202020204" pitchFamily="34" charset="0"/>
                <a:cs typeface="Arial" panose="020B0604020202020204" pitchFamily="34" charset="0"/>
              </a:rPr>
              <a:t>Using the test results</a:t>
            </a:r>
          </a:p>
        </p:txBody>
      </p:sp>
      <p:sp>
        <p:nvSpPr>
          <p:cNvPr id="3" name="Content Placeholder 2"/>
          <p:cNvSpPr>
            <a:spLocks noGrp="1"/>
          </p:cNvSpPr>
          <p:nvPr>
            <p:ph idx="1"/>
          </p:nvPr>
        </p:nvSpPr>
        <p:spPr>
          <a:solidFill>
            <a:schemeClr val="accent6">
              <a:lumMod val="20000"/>
              <a:lumOff val="80000"/>
            </a:schemeClr>
          </a:solidFill>
        </p:spPr>
        <p:txBody>
          <a:bodyPr/>
          <a:lstStyle/>
          <a:p>
            <a:r>
              <a:rPr lang="en-GB" dirty="0">
                <a:latin typeface="Arial" panose="020B0604020202020204" pitchFamily="34" charset="0"/>
                <a:cs typeface="Arial" panose="020B0604020202020204" pitchFamily="34" charset="0"/>
              </a:rPr>
              <a:t>Teachers must use the results of the KS1 tests in English reading and mathematics to support their TA judgement of how a pupil has performed throughout the key stage </a:t>
            </a:r>
          </a:p>
          <a:p>
            <a:r>
              <a:rPr lang="en-GB" dirty="0">
                <a:latin typeface="Arial" panose="020B0604020202020204" pitchFamily="34" charset="0"/>
                <a:cs typeface="Arial" panose="020B0604020202020204" pitchFamily="34" charset="0"/>
              </a:rPr>
              <a:t>There is no requirement for schools to use the result of the optional English grammar, punctuation and spelling test.</a:t>
            </a:r>
          </a:p>
          <a:p>
            <a:r>
              <a:rPr lang="en-GB" dirty="0">
                <a:latin typeface="Arial" panose="020B0604020202020204" pitchFamily="34" charset="0"/>
                <a:cs typeface="Arial" panose="020B0604020202020204" pitchFamily="34" charset="0"/>
              </a:rPr>
              <a:t>Teachers use conversion tables  to translate pupils’ raw scores into scaled scores to see whether each pupil has met the ‘expected standard’ in the tests. </a:t>
            </a:r>
          </a:p>
        </p:txBody>
      </p:sp>
    </p:spTree>
    <p:extLst>
      <p:ext uri="{BB962C8B-B14F-4D97-AF65-F5344CB8AC3E}">
        <p14:creationId xmlns:p14="http://schemas.microsoft.com/office/powerpoint/2010/main" val="1059345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20000"/>
              <a:lumOff val="80000"/>
            </a:schemeClr>
          </a:solidFill>
        </p:spPr>
        <p:txBody>
          <a:bodyPr/>
          <a:lstStyle/>
          <a:p>
            <a:r>
              <a:rPr lang="en-GB" dirty="0">
                <a:latin typeface="Arial" panose="020B0604020202020204" pitchFamily="34" charset="0"/>
                <a:cs typeface="Arial" panose="020B0604020202020204" pitchFamily="34" charset="0"/>
              </a:rPr>
              <a:t>Phonics screening check </a:t>
            </a:r>
          </a:p>
        </p:txBody>
      </p:sp>
      <p:sp>
        <p:nvSpPr>
          <p:cNvPr id="3" name="Content Placeholder 2"/>
          <p:cNvSpPr>
            <a:spLocks noGrp="1"/>
          </p:cNvSpPr>
          <p:nvPr>
            <p:ph idx="1"/>
          </p:nvPr>
        </p:nvSpPr>
        <p:spPr>
          <a:solidFill>
            <a:schemeClr val="accent6">
              <a:lumMod val="20000"/>
              <a:lumOff val="80000"/>
            </a:schemeClr>
          </a:solidFill>
        </p:spPr>
        <p:txBody>
          <a:bodyPr/>
          <a:lstStyle/>
          <a:p>
            <a:r>
              <a:rPr lang="en-GB" dirty="0">
                <a:latin typeface="Arial" panose="020B0604020202020204" pitchFamily="34" charset="0"/>
                <a:cs typeface="Arial" panose="020B0604020202020204" pitchFamily="34" charset="0"/>
              </a:rPr>
              <a:t>The phonics screening check is designed to confirm whether pupils have learnt phonic decoding to an appropriate standard. It will identify pupils who need extra help to improve their decoding skills. </a:t>
            </a:r>
          </a:p>
          <a:p>
            <a:r>
              <a:rPr lang="en-GB" dirty="0">
                <a:latin typeface="Arial" panose="020B0604020202020204" pitchFamily="34" charset="0"/>
                <a:cs typeface="Arial" panose="020B0604020202020204" pitchFamily="34" charset="0"/>
              </a:rPr>
              <a:t>The check consists of 20 real words and 20 pseudo-words that pupils read aloud to the teacher. </a:t>
            </a:r>
          </a:p>
        </p:txBody>
      </p:sp>
    </p:spTree>
    <p:extLst>
      <p:ext uri="{BB962C8B-B14F-4D97-AF65-F5344CB8AC3E}">
        <p14:creationId xmlns:p14="http://schemas.microsoft.com/office/powerpoint/2010/main" val="1408802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GB" dirty="0">
                <a:latin typeface="Arial" panose="020B0604020202020204" pitchFamily="34" charset="0"/>
                <a:cs typeface="Arial" panose="020B0604020202020204" pitchFamily="34" charset="0"/>
              </a:rPr>
              <a:t>Making a judgement</a:t>
            </a:r>
          </a:p>
        </p:txBody>
      </p:sp>
      <p:sp>
        <p:nvSpPr>
          <p:cNvPr id="3" name="Content Placeholder 2"/>
          <p:cNvSpPr>
            <a:spLocks noGrp="1"/>
          </p:cNvSpPr>
          <p:nvPr>
            <p:ph idx="1"/>
          </p:nvPr>
        </p:nvSpPr>
        <p:spPr>
          <a:solidFill>
            <a:schemeClr val="accent6">
              <a:lumMod val="20000"/>
              <a:lumOff val="80000"/>
            </a:schemeClr>
          </a:solidFill>
        </p:spPr>
        <p:txBody>
          <a:bodyPr>
            <a:normAutofit fontScale="92500" lnSpcReduction="10000"/>
          </a:bodyPr>
          <a:lstStyle/>
          <a:p>
            <a:r>
              <a:rPr lang="en-GB" dirty="0">
                <a:latin typeface="Arial" panose="020B0604020202020204" pitchFamily="34" charset="0"/>
                <a:cs typeface="Arial" panose="020B0604020202020204" pitchFamily="34" charset="0"/>
              </a:rPr>
              <a:t>For pupils who have completed the KS1 programme of study, teachers must use the TA frameworks when making their judgements. </a:t>
            </a:r>
          </a:p>
          <a:p>
            <a:r>
              <a:rPr lang="en-GB" dirty="0">
                <a:latin typeface="Arial" panose="020B0604020202020204" pitchFamily="34" charset="0"/>
                <a:cs typeface="Arial" panose="020B0604020202020204" pitchFamily="34" charset="0"/>
              </a:rPr>
              <a:t>The frameworks contain 3 standards: </a:t>
            </a:r>
          </a:p>
          <a:p>
            <a:r>
              <a:rPr lang="en-GB" dirty="0">
                <a:latin typeface="Arial" panose="020B0604020202020204" pitchFamily="34" charset="0"/>
                <a:cs typeface="Arial" panose="020B0604020202020204" pitchFamily="34" charset="0"/>
              </a:rPr>
              <a:t>working towards the expected standard </a:t>
            </a:r>
          </a:p>
          <a:p>
            <a:r>
              <a:rPr lang="en-GB" dirty="0">
                <a:latin typeface="Arial" panose="020B0604020202020204" pitchFamily="34" charset="0"/>
                <a:cs typeface="Arial" panose="020B0604020202020204" pitchFamily="34" charset="0"/>
              </a:rPr>
              <a:t>working at the expected standard </a:t>
            </a:r>
          </a:p>
          <a:p>
            <a:r>
              <a:rPr lang="en-GB" dirty="0">
                <a:latin typeface="Arial" panose="020B0604020202020204" pitchFamily="34" charset="0"/>
                <a:cs typeface="Arial" panose="020B0604020202020204" pitchFamily="34" charset="0"/>
              </a:rPr>
              <a:t>working at greater depth within the expected standard</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 External moderation is statutory. It gives confidence that schools’ TA judgements for KS1 are accurate and consistent with national standards.</a:t>
            </a:r>
          </a:p>
          <a:p>
            <a:endParaRPr lang="en-GB" dirty="0"/>
          </a:p>
          <a:p>
            <a:endParaRPr lang="en-GB" dirty="0"/>
          </a:p>
        </p:txBody>
      </p:sp>
    </p:spTree>
    <p:extLst>
      <p:ext uri="{BB962C8B-B14F-4D97-AF65-F5344CB8AC3E}">
        <p14:creationId xmlns:p14="http://schemas.microsoft.com/office/powerpoint/2010/main" val="225525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784</Words>
  <Application>Microsoft Office PowerPoint</Application>
  <PresentationFormat>Widescreen</PresentationFormat>
  <Paragraphs>57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Overview of 2023 tests </vt:lpstr>
      <vt:lpstr>Reading Test    Each paper has a selection of texts which are designed to increase in difficulty. There is a mixture of text genres. </vt:lpstr>
      <vt:lpstr>Mathematics Test</vt:lpstr>
      <vt:lpstr>Optional English grammar, punctuation and spelling test</vt:lpstr>
      <vt:lpstr>Modified test materials</vt:lpstr>
      <vt:lpstr>Access arrangements – adjustments to support specific pupils during the tests.</vt:lpstr>
      <vt:lpstr>Using the test results</vt:lpstr>
      <vt:lpstr>Phonics screening check </vt:lpstr>
      <vt:lpstr>Making a judgement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2017 tests </dc:title>
  <dc:creator>jackie hughes</dc:creator>
  <cp:lastModifiedBy>jackie hughes</cp:lastModifiedBy>
  <cp:revision>33</cp:revision>
  <dcterms:created xsi:type="dcterms:W3CDTF">2017-01-21T12:59:04Z</dcterms:created>
  <dcterms:modified xsi:type="dcterms:W3CDTF">2023-05-01T19:09:55Z</dcterms:modified>
</cp:coreProperties>
</file>